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1"/>
  </p:notesMasterIdLst>
  <p:sldIdLst>
    <p:sldId id="278" r:id="rId2"/>
    <p:sldId id="390" r:id="rId3"/>
    <p:sldId id="359" r:id="rId4"/>
    <p:sldId id="292" r:id="rId5"/>
    <p:sldId id="294" r:id="rId6"/>
    <p:sldId id="322" r:id="rId7"/>
    <p:sldId id="272" r:id="rId8"/>
    <p:sldId id="331" r:id="rId9"/>
    <p:sldId id="305" r:id="rId10"/>
    <p:sldId id="293" r:id="rId11"/>
    <p:sldId id="283" r:id="rId12"/>
    <p:sldId id="375" r:id="rId13"/>
    <p:sldId id="374" r:id="rId14"/>
    <p:sldId id="376" r:id="rId15"/>
    <p:sldId id="284" r:id="rId16"/>
    <p:sldId id="373" r:id="rId17"/>
    <p:sldId id="285" r:id="rId18"/>
    <p:sldId id="286" r:id="rId19"/>
    <p:sldId id="377" r:id="rId20"/>
    <p:sldId id="297" r:id="rId21"/>
    <p:sldId id="389" r:id="rId22"/>
    <p:sldId id="298" r:id="rId23"/>
    <p:sldId id="299" r:id="rId24"/>
    <p:sldId id="334" r:id="rId25"/>
    <p:sldId id="328" r:id="rId26"/>
    <p:sldId id="360" r:id="rId27"/>
    <p:sldId id="361" r:id="rId28"/>
    <p:sldId id="362" r:id="rId29"/>
    <p:sldId id="363" r:id="rId30"/>
    <p:sldId id="364" r:id="rId31"/>
    <p:sldId id="365" r:id="rId32"/>
    <p:sldId id="329" r:id="rId33"/>
    <p:sldId id="300" r:id="rId34"/>
    <p:sldId id="388" r:id="rId35"/>
    <p:sldId id="262" r:id="rId36"/>
    <p:sldId id="295" r:id="rId37"/>
    <p:sldId id="345" r:id="rId38"/>
    <p:sldId id="350" r:id="rId39"/>
    <p:sldId id="332" r:id="rId40"/>
    <p:sldId id="339" r:id="rId41"/>
    <p:sldId id="381" r:id="rId42"/>
    <p:sldId id="336" r:id="rId43"/>
    <p:sldId id="337" r:id="rId44"/>
    <p:sldId id="335" r:id="rId45"/>
    <p:sldId id="346" r:id="rId46"/>
    <p:sldId id="347" r:id="rId47"/>
    <p:sldId id="344" r:id="rId48"/>
    <p:sldId id="303" r:id="rId49"/>
    <p:sldId id="288" r:id="rId50"/>
    <p:sldId id="279" r:id="rId51"/>
    <p:sldId id="280" r:id="rId52"/>
    <p:sldId id="289" r:id="rId53"/>
    <p:sldId id="290" r:id="rId54"/>
    <p:sldId id="312" r:id="rId55"/>
    <p:sldId id="313" r:id="rId56"/>
    <p:sldId id="314" r:id="rId57"/>
    <p:sldId id="315" r:id="rId58"/>
    <p:sldId id="316" r:id="rId59"/>
    <p:sldId id="277" r:id="rId60"/>
    <p:sldId id="301" r:id="rId61"/>
    <p:sldId id="302" r:id="rId62"/>
    <p:sldId id="355" r:id="rId63"/>
    <p:sldId id="370" r:id="rId64"/>
    <p:sldId id="371" r:id="rId65"/>
    <p:sldId id="367" r:id="rId66"/>
    <p:sldId id="386" r:id="rId67"/>
    <p:sldId id="267" r:id="rId68"/>
    <p:sldId id="306" r:id="rId69"/>
    <p:sldId id="270" r:id="rId70"/>
    <p:sldId id="320" r:id="rId71"/>
    <p:sldId id="321" r:id="rId72"/>
    <p:sldId id="325" r:id="rId73"/>
    <p:sldId id="326" r:id="rId74"/>
    <p:sldId id="327" r:id="rId75"/>
    <p:sldId id="354" r:id="rId76"/>
    <p:sldId id="291" r:id="rId77"/>
    <p:sldId id="351" r:id="rId78"/>
    <p:sldId id="383" r:id="rId79"/>
    <p:sldId id="384" r:id="rId80"/>
  </p:sldIdLst>
  <p:sldSz cx="9144000" cy="6858000" type="screen4x3"/>
  <p:notesSz cx="6858000" cy="9144000"/>
  <p:custDataLst>
    <p:tags r:id="rId82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74" d="100"/>
          <a:sy n="74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gs" Target="tags/tag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11EBB-0591-44BE-BFEB-97FF1FAE721B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7BDEC-DDA7-40B3-8A70-C3264FF615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7240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3E16D-1FA2-4641-9D6A-EA793E72AC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04EF4-2A5F-4082-9CAE-3041107F2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2BEBC-7237-4E45-9372-E674A15F75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A6D2F-A241-4997-B8AE-9CF4F33C34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58574-6865-45B1-A9A9-BC53533A94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1941B-33E6-4695-BC32-5A95CEAA57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FF179-EEA5-4E7C-9AFE-A8E0CD4CB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D9BA7-2EFE-4308-8296-7A59F7EDF3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28FFF-F482-450E-ADEB-B8440476F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A3100-BEC7-41B3-8566-4237855B88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D733A-0BC2-4A99-BDA5-2F3093A113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B2926D-692D-4111-806D-B5A383A00C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y.cz/" TargetMode="External"/><Relationship Id="rId2" Type="http://schemas.openxmlformats.org/officeDocument/2006/relationships/hyperlink" Target="http://www.antivirovecentrum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oax.cz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/upload.wikimedia.org/wikipedia/commons/6/66/Brad_Pitt_horse,_%C3%87anakkale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a/a1/Phishing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osta.vsb.cz/horde/imp/login.php" TargetMode="External"/><Relationship Id="rId2" Type="http://schemas.openxmlformats.org/officeDocument/2006/relationships/hyperlink" Target="https://docs.google.com/spreadsheet/viewform?formkey=dGVjOTY0V1JWSkRoVWd5Q09kaDlsa1E6MQ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hetu.in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//upload.wikimedia.org/wikipedia/commons/3/39/Dds_tape_drive_01.jpg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006B5A"/>
                </a:solidFill>
              </a:rPr>
              <a:t>Základy informatiky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b="1" dirty="0" smtClean="0">
                <a:solidFill>
                  <a:srgbClr val="006B5A"/>
                </a:solidFill>
              </a:rPr>
              <a:t>bezpečnost IT</a:t>
            </a:r>
            <a:endParaRPr lang="cs-CZ" b="1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 – 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285992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Programové ohrožení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rgbClr val="0070C0"/>
                </a:solidFill>
              </a:rPr>
              <a:t>Počítačové viry </a:t>
            </a:r>
            <a:r>
              <a:rPr lang="cs-CZ" sz="2400" dirty="0" smtClean="0"/>
              <a:t>- program, který se šíří bez vědomí uživatele 	</a:t>
            </a:r>
            <a:r>
              <a:rPr lang="cs-CZ" sz="2000" dirty="0" smtClean="0">
                <a:hlinkClick r:id="rId2"/>
              </a:rPr>
              <a:t>http://www.</a:t>
            </a:r>
            <a:r>
              <a:rPr lang="cs-CZ" sz="2000" dirty="0" err="1" smtClean="0">
                <a:hlinkClick r:id="rId2"/>
              </a:rPr>
              <a:t>antivirovecentrum.cz</a:t>
            </a:r>
            <a:r>
              <a:rPr lang="cs-CZ" sz="2000" dirty="0" smtClean="0"/>
              <a:t>     </a:t>
            </a:r>
            <a:r>
              <a:rPr lang="cs-CZ" sz="2000" dirty="0" smtClean="0">
                <a:hlinkClick r:id="rId3"/>
              </a:rPr>
              <a:t>http://www.viry.</a:t>
            </a:r>
            <a:r>
              <a:rPr lang="cs-CZ" sz="2000" dirty="0" err="1" smtClean="0">
                <a:hlinkClick r:id="rId3"/>
              </a:rPr>
              <a:t>cz</a:t>
            </a:r>
            <a:endParaRPr lang="cs-CZ" sz="2000" dirty="0" smtClean="0"/>
          </a:p>
          <a:p>
            <a:pPr eaLnBrk="1" hangingPunct="1">
              <a:defRPr/>
            </a:pPr>
            <a:r>
              <a:rPr lang="cs-CZ" dirty="0" smtClean="0">
                <a:solidFill>
                  <a:srgbClr val="0070C0"/>
                </a:solidFill>
              </a:rPr>
              <a:t>Trojské koně </a:t>
            </a:r>
            <a:r>
              <a:rPr lang="cs-CZ" dirty="0" smtClean="0"/>
              <a:t>- </a:t>
            </a:r>
            <a:r>
              <a:rPr lang="cs-CZ" sz="2400" dirty="0" smtClean="0"/>
              <a:t>skrytá část programu nebo aplikace provádějící funkce, se kterou uživatel nesouhlasí 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rgbClr val="0070C0"/>
                </a:solidFill>
              </a:rPr>
              <a:t>Červi (</a:t>
            </a:r>
            <a:r>
              <a:rPr lang="cs-CZ" dirty="0" err="1" smtClean="0">
                <a:solidFill>
                  <a:srgbClr val="0070C0"/>
                </a:solidFill>
              </a:rPr>
              <a:t>worms</a:t>
            </a:r>
            <a:r>
              <a:rPr lang="cs-CZ" dirty="0" smtClean="0">
                <a:solidFill>
                  <a:srgbClr val="0070C0"/>
                </a:solidFill>
              </a:rPr>
              <a:t>)</a:t>
            </a:r>
            <a:r>
              <a:rPr lang="cs-CZ" sz="2000" dirty="0" smtClean="0"/>
              <a:t> </a:t>
            </a:r>
            <a:r>
              <a:rPr lang="cs-CZ" sz="2400" dirty="0" smtClean="0"/>
              <a:t>- šíření založeno na bezpečnostních chybách</a:t>
            </a:r>
            <a:endParaRPr lang="cs-CZ" sz="2400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Back</a:t>
            </a:r>
            <a:r>
              <a:rPr lang="cs-CZ" dirty="0" smtClean="0">
                <a:solidFill>
                  <a:srgbClr val="0070C0"/>
                </a:solidFill>
              </a:rPr>
              <a:t>-</a:t>
            </a:r>
            <a:r>
              <a:rPr lang="cs-CZ" dirty="0" err="1" smtClean="0">
                <a:solidFill>
                  <a:srgbClr val="0070C0"/>
                </a:solidFill>
              </a:rPr>
              <a:t>doors</a:t>
            </a:r>
            <a:r>
              <a:rPr lang="cs-CZ" dirty="0" smtClean="0"/>
              <a:t> </a:t>
            </a:r>
            <a:r>
              <a:rPr lang="cs-CZ" sz="2400" dirty="0" smtClean="0"/>
              <a:t>– vstup do systému bez hesla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rgbClr val="0070C0"/>
                </a:solidFill>
              </a:rPr>
              <a:t>Zapomenuté funkce z doby vývoje</a:t>
            </a:r>
          </a:p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Phishing</a:t>
            </a:r>
            <a:r>
              <a:rPr lang="cs-CZ" dirty="0" smtClean="0"/>
              <a:t> - </a:t>
            </a:r>
            <a:r>
              <a:rPr lang="cs-CZ" sz="2400" dirty="0" smtClean="0"/>
              <a:t>podvodný email snažící se vylákat důvěrné informace-hesla atd.</a:t>
            </a:r>
          </a:p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Hoax</a:t>
            </a:r>
            <a:r>
              <a:rPr lang="cs-CZ" dirty="0" smtClean="0"/>
              <a:t> </a:t>
            </a:r>
            <a:r>
              <a:rPr lang="cs-CZ" sz="2400" dirty="0" smtClean="0"/>
              <a:t>– poplašná zpráva    </a:t>
            </a:r>
            <a:r>
              <a:rPr lang="cs-CZ" sz="2000" dirty="0" smtClean="0">
                <a:hlinkClick r:id="rId4"/>
              </a:rPr>
              <a:t>http://www.</a:t>
            </a:r>
            <a:r>
              <a:rPr lang="cs-CZ" sz="2000" dirty="0" err="1" smtClean="0">
                <a:hlinkClick r:id="rId4"/>
              </a:rPr>
              <a:t>hoax.cz</a:t>
            </a:r>
            <a:endParaRPr lang="cs-CZ" sz="2000" dirty="0" smtClean="0"/>
          </a:p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Spyware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sz="2600" dirty="0" smtClean="0"/>
              <a:t>– </a:t>
            </a:r>
            <a:r>
              <a:rPr lang="cs-CZ" sz="2400" dirty="0" err="1" smtClean="0"/>
              <a:t>sw</a:t>
            </a:r>
            <a:r>
              <a:rPr lang="cs-CZ" sz="2400" dirty="0" smtClean="0"/>
              <a:t> sleduje uživatele nebo informace o jeho počítači a data odesílá (výrobci, autorovi)</a:t>
            </a:r>
          </a:p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Rootkit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– program k zamaskování určitých aktivit na počítači</a:t>
            </a:r>
          </a:p>
          <a:p>
            <a:pPr eaLnBrk="1" hangingPunct="1">
              <a:buFontTx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0070C0"/>
                </a:solidFill>
              </a:rPr>
              <a:t>	Virus</a:t>
            </a:r>
            <a:r>
              <a:rPr lang="cs-CZ" sz="2800" dirty="0" smtClean="0"/>
              <a:t> je program, který se chová jako biologický virus – samovolně se šíří, potřebuje prostřed-</a:t>
            </a:r>
            <a:r>
              <a:rPr lang="cs-CZ" sz="2800" dirty="0" err="1" smtClean="0"/>
              <a:t>níka</a:t>
            </a:r>
            <a:r>
              <a:rPr lang="cs-CZ" sz="2800" dirty="0" smtClean="0"/>
              <a:t>, a za určitých podmínek vykonává nějakou (škodlivou) činnost.</a:t>
            </a:r>
          </a:p>
        </p:txBody>
      </p:sp>
      <p:pic>
        <p:nvPicPr>
          <p:cNvPr id="757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340768"/>
            <a:ext cx="3456384" cy="215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virů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Klasické</a:t>
            </a:r>
          </a:p>
          <a:p>
            <a:pPr lvl="1"/>
            <a:r>
              <a:rPr lang="cs-CZ" dirty="0" err="1" smtClean="0"/>
              <a:t>Bootovací</a:t>
            </a:r>
            <a:endParaRPr lang="cs-CZ" dirty="0" smtClean="0"/>
          </a:p>
          <a:p>
            <a:pPr lvl="1"/>
            <a:r>
              <a:rPr lang="cs-CZ" dirty="0" err="1" smtClean="0"/>
              <a:t>Stealth</a:t>
            </a:r>
            <a:r>
              <a:rPr lang="cs-CZ" dirty="0" smtClean="0"/>
              <a:t> </a:t>
            </a:r>
            <a:r>
              <a:rPr lang="cs-CZ" sz="1400" dirty="0" smtClean="0"/>
              <a:t>(snaží se zamaskovat svou přítomnost v souboru tím, že se zachytí na přerušení, kudy prochází veškeré požadavky na čtení dat ze souboru)</a:t>
            </a:r>
          </a:p>
          <a:p>
            <a:pPr lvl="1"/>
            <a:r>
              <a:rPr lang="cs-CZ" dirty="0" smtClean="0"/>
              <a:t>Polymorfní</a:t>
            </a:r>
          </a:p>
          <a:p>
            <a:pPr lvl="1"/>
            <a:r>
              <a:rPr lang="cs-CZ" dirty="0" err="1" smtClean="0"/>
              <a:t>Makroviry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Počet virů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9330" name="Picture 2" descr="http://upload.wikimedia.org/wikipedia/commons/5/50/Virus_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8410575" cy="5343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Červi (</a:t>
            </a:r>
            <a:r>
              <a:rPr lang="cs-CZ" dirty="0" err="1" smtClean="0"/>
              <a:t>worms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082396"/>
            <a:ext cx="4536504" cy="362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Červi </a:t>
            </a:r>
            <a:r>
              <a:rPr lang="cs-CZ" dirty="0" smtClean="0"/>
              <a:t>využívají pro šíření mechanismus založený na chybě v operačním systému, v databázi či ve webovém nebo poštovním klientu.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Oproti viru nepotřebují prostředníka.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800" dirty="0" smtClean="0"/>
              <a:t>Teoretický červ „</a:t>
            </a:r>
            <a:r>
              <a:rPr lang="cs-CZ" sz="1800" dirty="0" err="1" smtClean="0"/>
              <a:t>Flash</a:t>
            </a:r>
            <a:r>
              <a:rPr lang="cs-CZ" sz="1800" dirty="0" smtClean="0"/>
              <a:t>“</a:t>
            </a:r>
            <a:endParaRPr lang="cs-CZ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Trojský kůň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File:Brad Pitt horse, Çanakka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628800"/>
            <a:ext cx="5832648" cy="48389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Trojský kůň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Trojský kůň</a:t>
            </a:r>
            <a:r>
              <a:rPr lang="cs-CZ" dirty="0" smtClean="0"/>
              <a:t> (Trojan </a:t>
            </a:r>
            <a:r>
              <a:rPr lang="cs-CZ" dirty="0" err="1" smtClean="0"/>
              <a:t>Horse</a:t>
            </a:r>
            <a:r>
              <a:rPr lang="cs-CZ" dirty="0" smtClean="0"/>
              <a:t>) – plnohodnotné programy, které kromě toho, že dělají to co deklarují, dělají ještě něco jiného, pro nás škodlivého/nechtěného.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Do této kategorie lze zařadit i </a:t>
            </a:r>
            <a:r>
              <a:rPr lang="cs-CZ" dirty="0" err="1" smtClean="0"/>
              <a:t>downloadery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Trojan-</a:t>
            </a:r>
            <a:r>
              <a:rPr lang="cs-CZ" dirty="0" err="1" smtClean="0"/>
              <a:t>proxy</a:t>
            </a:r>
            <a:r>
              <a:rPr lang="cs-CZ" dirty="0" smtClean="0"/>
              <a:t> – z napadeného počítače vytvoří </a:t>
            </a:r>
            <a:r>
              <a:rPr lang="cs-CZ" dirty="0" err="1" smtClean="0"/>
              <a:t>proxy</a:t>
            </a:r>
            <a:r>
              <a:rPr lang="cs-CZ" dirty="0" smtClean="0"/>
              <a:t> server pro další útoky.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škodlivé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 smtClean="0">
                <a:solidFill>
                  <a:srgbClr val="0070C0"/>
                </a:solidFill>
              </a:rPr>
              <a:t>Keylogger</a:t>
            </a:r>
            <a:r>
              <a:rPr lang="cs-CZ" sz="2800" dirty="0" smtClean="0"/>
              <a:t> – zaznamenávají stisknuté klávesy</a:t>
            </a:r>
          </a:p>
          <a:p>
            <a:r>
              <a:rPr lang="cs-CZ" sz="2800" dirty="0" err="1" smtClean="0">
                <a:solidFill>
                  <a:srgbClr val="0070C0"/>
                </a:solidFill>
              </a:rPr>
              <a:t>Dialer</a:t>
            </a:r>
            <a:r>
              <a:rPr lang="cs-CZ" sz="2800" dirty="0" smtClean="0"/>
              <a:t> – připojení </a:t>
            </a:r>
            <a:r>
              <a:rPr lang="cs-CZ" sz="2800" dirty="0" err="1" smtClean="0"/>
              <a:t>dial</a:t>
            </a:r>
            <a:r>
              <a:rPr lang="cs-CZ" sz="2800" dirty="0" smtClean="0"/>
              <a:t>-</a:t>
            </a:r>
            <a:r>
              <a:rPr lang="cs-CZ" sz="2800" dirty="0" err="1" smtClean="0"/>
              <a:t>up</a:t>
            </a:r>
            <a:r>
              <a:rPr lang="cs-CZ" sz="2800" dirty="0" smtClean="0"/>
              <a:t> (často zahraniční) bez vědomí uživatele</a:t>
            </a:r>
          </a:p>
          <a:p>
            <a:r>
              <a:rPr lang="cs-CZ" sz="2800" dirty="0" err="1" smtClean="0">
                <a:solidFill>
                  <a:srgbClr val="0070C0"/>
                </a:solidFill>
              </a:rPr>
              <a:t>Dropper</a:t>
            </a:r>
            <a:r>
              <a:rPr lang="cs-CZ" sz="2800" dirty="0" smtClean="0"/>
              <a:t> – po spuštění vpustí do systému další software a zajistí jeho aktivaci</a:t>
            </a:r>
          </a:p>
          <a:p>
            <a:r>
              <a:rPr lang="cs-CZ" sz="2800" dirty="0" err="1" smtClean="0">
                <a:solidFill>
                  <a:srgbClr val="0070C0"/>
                </a:solidFill>
              </a:rPr>
              <a:t>Downloader</a:t>
            </a:r>
            <a:r>
              <a:rPr lang="cs-CZ" sz="2800" dirty="0" smtClean="0"/>
              <a:t> – po spuštění stahují viry a trojské koně z předem určeného místa</a:t>
            </a:r>
          </a:p>
          <a:p>
            <a:r>
              <a:rPr lang="cs-CZ" sz="2800" dirty="0" err="1" smtClean="0">
                <a:solidFill>
                  <a:srgbClr val="0070C0"/>
                </a:solidFill>
              </a:rPr>
              <a:t>Rootkit</a:t>
            </a:r>
            <a:endParaRPr lang="cs-CZ" sz="2800" dirty="0" smtClean="0"/>
          </a:p>
          <a:p>
            <a:pPr lvl="1"/>
            <a:r>
              <a:rPr lang="cs-CZ" sz="2400" dirty="0" smtClean="0"/>
              <a:t>program, který slouží k zamaskování určitých aktivit v a přítomnosti SW v počítači, </a:t>
            </a:r>
            <a:r>
              <a:rPr lang="cs-CZ" sz="2400" dirty="0" err="1" smtClean="0"/>
              <a:t>Widnows</a:t>
            </a:r>
            <a:r>
              <a:rPr lang="cs-CZ" sz="2400" dirty="0" smtClean="0"/>
              <a:t> i UNIX systémy</a:t>
            </a:r>
          </a:p>
          <a:p>
            <a:pPr lvl="1"/>
            <a:r>
              <a:rPr lang="cs-CZ" sz="2400" dirty="0" smtClean="0"/>
              <a:t>BMG u audio CD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Phishing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402" name="Picture 2" descr="File:Phish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700808"/>
            <a:ext cx="4752528" cy="4320480"/>
          </a:xfrm>
          <a:prstGeom prst="rect">
            <a:avLst/>
          </a:prstGeom>
          <a:noFill/>
        </p:spPr>
      </p:pic>
      <p:sp>
        <p:nvSpPr>
          <p:cNvPr id="102410" name="AutoShape 10" descr="Phishing.jpg"/>
          <p:cNvSpPr>
            <a:spLocks noChangeAspect="1" noChangeArrowheads="1"/>
          </p:cNvSpPr>
          <p:nvPr/>
        </p:nvSpPr>
        <p:spPr bwMode="auto">
          <a:xfrm>
            <a:off x="155575" y="-1287463"/>
            <a:ext cx="4038600" cy="2695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Aplikace VT v hospodářské praxi</a:t>
            </a:r>
            <a:br>
              <a:rPr lang="cs-CZ" dirty="0" smtClean="0"/>
            </a:br>
            <a:r>
              <a:rPr lang="cs-CZ" i="1" dirty="0" smtClean="0"/>
              <a:t>Bezpečnost IT, analýza rizik</a:t>
            </a:r>
            <a:endParaRPr lang="cs-CZ" sz="20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Roman Danel, Ph.D.</a:t>
            </a:r>
          </a:p>
          <a:p>
            <a:r>
              <a:rPr lang="cs-CZ" sz="2000" dirty="0" err="1" smtClean="0">
                <a:hlinkClick r:id="rId2"/>
              </a:rPr>
              <a:t>roman.danel</a:t>
            </a:r>
            <a:r>
              <a:rPr lang="cs-CZ" sz="2000" dirty="0" smtClean="0">
                <a:hlinkClick r:id="rId2"/>
              </a:rPr>
              <a:t>@</a:t>
            </a:r>
            <a:r>
              <a:rPr lang="cs-CZ" sz="2000" dirty="0" err="1" smtClean="0">
                <a:hlinkClick r:id="rId2"/>
              </a:rPr>
              <a:t>vsb.cz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VŠB – TU Ostrava</a:t>
            </a:r>
            <a:endParaRPr lang="cs-CZ" sz="20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48680"/>
            <a:ext cx="12430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cs-CZ" smtClean="0"/>
              <a:t>Příklad fishingu</a:t>
            </a:r>
          </a:p>
        </p:txBody>
      </p:sp>
      <p:pic>
        <p:nvPicPr>
          <p:cNvPr id="8195" name="Zástupný symbol pro obsah 3" descr="fish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71625" y="214313"/>
            <a:ext cx="5857875" cy="616267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</a:t>
            </a:r>
            <a:r>
              <a:rPr lang="cs-CZ" dirty="0" err="1" smtClean="0"/>
              <a:t>phishingu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 smtClean="0"/>
              <a:t>Vážený účtu </a:t>
            </a:r>
            <a:r>
              <a:rPr lang="cs-CZ" sz="1800" dirty="0" err="1" smtClean="0"/>
              <a:t>vsb.cz</a:t>
            </a:r>
            <a:r>
              <a:rPr lang="cs-CZ" sz="1800" dirty="0" smtClean="0"/>
              <a:t> uživateli,</a:t>
            </a:r>
          </a:p>
          <a:p>
            <a:pPr>
              <a:buNone/>
            </a:pPr>
            <a:r>
              <a:rPr lang="cs-CZ" sz="1800" dirty="0" smtClean="0"/>
              <a:t> </a:t>
            </a:r>
          </a:p>
          <a:p>
            <a:pPr>
              <a:buNone/>
            </a:pPr>
            <a:r>
              <a:rPr lang="cs-CZ" sz="1800" smtClean="0"/>
              <a:t>	To </a:t>
            </a:r>
            <a:r>
              <a:rPr lang="cs-CZ" sz="1800" dirty="0" smtClean="0"/>
              <a:t>je Chcete-li dokončit ověření účtu proces Uplynulý rok pro údržba vašeho e-</a:t>
            </a:r>
            <a:r>
              <a:rPr lang="cs-CZ" sz="1800" dirty="0" err="1" smtClean="0"/>
              <a:t>mailového</a:t>
            </a:r>
            <a:r>
              <a:rPr lang="cs-CZ" sz="1800" dirty="0" smtClean="0"/>
              <a:t> účtu, můžete jsou povinni odpovědět na tuto zprávu a zadejte své ID a HESLO prostor (*******), měli byste tak učinit dříve, než příští 48 hodin po obdržení tohoto e-mailu, webové pošty nebo váš účet bude deaktivován a odstraněny z naší databáze.</a:t>
            </a:r>
          </a:p>
          <a:p>
            <a:pPr>
              <a:buNone/>
            </a:pPr>
            <a:r>
              <a:rPr lang="cs-CZ" sz="1800" dirty="0" smtClean="0"/>
              <a:t>Klikněte zde &lt;</a:t>
            </a:r>
            <a:r>
              <a:rPr lang="cs-CZ" sz="1800" u="sng" dirty="0" smtClean="0">
                <a:hlinkClick r:id="rId2"/>
              </a:rPr>
              <a:t>https://docs.google.com/spreadsheet/viewform?formkey=dGVjOTY0V1JWSkRoVWd5Q09kaDlsa1E6MQ</a:t>
            </a:r>
            <a:r>
              <a:rPr lang="cs-CZ" sz="1800" dirty="0" smtClean="0"/>
              <a:t>&gt;</a:t>
            </a:r>
          </a:p>
          <a:p>
            <a:pPr>
              <a:buNone/>
            </a:pPr>
            <a:r>
              <a:rPr lang="cs-CZ" sz="1800" dirty="0" smtClean="0"/>
              <a:t>abych odpověděl na vaši otázku, ověřovací Váš účet může být také sledovány; </a:t>
            </a:r>
            <a:r>
              <a:rPr lang="cs-CZ" sz="1800" u="sng" dirty="0" smtClean="0">
                <a:hlinkClick r:id="rId3"/>
              </a:rPr>
              <a:t>https://posta.vsb.cz/horde/imp/login.php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Děkujeme, že používáte </a:t>
            </a:r>
            <a:r>
              <a:rPr lang="cs-CZ" sz="1800" dirty="0" err="1" smtClean="0"/>
              <a:t>vsb.cz</a:t>
            </a:r>
            <a:r>
              <a:rPr lang="cs-CZ" sz="1800" dirty="0" smtClean="0"/>
              <a:t>.</a:t>
            </a:r>
          </a:p>
          <a:p>
            <a:pPr>
              <a:buNone/>
            </a:pPr>
            <a:r>
              <a:rPr lang="cs-CZ" sz="1800" dirty="0" smtClean="0"/>
              <a:t>© 2012 Microsoft </a:t>
            </a:r>
            <a:r>
              <a:rPr lang="cs-CZ" sz="1800" dirty="0" err="1" smtClean="0"/>
              <a:t>Corporation</a:t>
            </a:r>
            <a:r>
              <a:rPr lang="cs-CZ" sz="1800" dirty="0" smtClean="0"/>
              <a:t>.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Phishing</a:t>
            </a:r>
            <a:r>
              <a:rPr lang="cs-CZ" dirty="0" smtClean="0"/>
              <a:t> – typické ukázky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„Ověřte svůj účet.“</a:t>
            </a:r>
          </a:p>
          <a:p>
            <a:r>
              <a:rPr lang="cs-CZ" smtClean="0"/>
              <a:t>„Pokud neodpovíte do 48 hodin, váš účet bude zrušen.“</a:t>
            </a:r>
          </a:p>
          <a:p>
            <a:r>
              <a:rPr lang="cs-CZ" smtClean="0"/>
              <a:t>„Vážený a milý zákazníku.“ (oslovení bez jména)</a:t>
            </a:r>
          </a:p>
          <a:p>
            <a:r>
              <a:rPr lang="cs-CZ" smtClean="0"/>
              <a:t>„Klepnutím na níže uvedený odkaz získáte přístup ke svému účtu.“</a:t>
            </a:r>
            <a:br>
              <a:rPr lang="cs-CZ" smtClean="0"/>
            </a:br>
            <a:r>
              <a:rPr lang="cs-CZ" smtClean="0"/>
              <a:t> </a:t>
            </a:r>
            <a:br>
              <a:rPr lang="cs-CZ" smtClean="0"/>
            </a:br>
            <a:r>
              <a:rPr lang="cs-CZ" smtClean="0"/>
              <a:t> </a:t>
            </a:r>
            <a:br>
              <a:rPr lang="cs-CZ" smtClean="0"/>
            </a:br>
            <a:r>
              <a:rPr lang="cs-CZ" smtClean="0"/>
              <a:t> </a:t>
            </a:r>
            <a:br>
              <a:rPr lang="cs-CZ" smtClean="0"/>
            </a:br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Obranné mechanismy proti škodlivému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Antivirové programy,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spyware</a:t>
            </a:r>
            <a:endParaRPr lang="cs-CZ" dirty="0" smtClean="0"/>
          </a:p>
          <a:p>
            <a:r>
              <a:rPr lang="cs-CZ" dirty="0" smtClean="0"/>
              <a:t>Pravidelné instalace aktualizací a záplat operačních systémů (Windows i Linux)</a:t>
            </a:r>
          </a:p>
          <a:p>
            <a:r>
              <a:rPr lang="cs-CZ" dirty="0" smtClean="0"/>
              <a:t>Pravidla systémové administrace</a:t>
            </a:r>
          </a:p>
          <a:p>
            <a:pPr lvl="1"/>
            <a:r>
              <a:rPr lang="cs-CZ" sz="2000" dirty="0" smtClean="0"/>
              <a:t>Silná hesla</a:t>
            </a:r>
          </a:p>
          <a:p>
            <a:pPr lvl="1"/>
            <a:r>
              <a:rPr lang="cs-CZ" sz="2000" dirty="0" smtClean="0"/>
              <a:t>Aplikační programy nemají běžet pod systémovým účtem </a:t>
            </a:r>
          </a:p>
          <a:p>
            <a:pPr lvl="1"/>
            <a:r>
              <a:rPr lang="cs-CZ" sz="2000" dirty="0" smtClean="0"/>
              <a:t>Vypnutí nepoužívaných služeb, uzavření portů atd.</a:t>
            </a:r>
          </a:p>
          <a:p>
            <a:r>
              <a:rPr lang="cs-CZ" dirty="0" smtClean="0"/>
              <a:t>Firewall – SW oddělující sítě – filtrování paketů a přístupu na síťové zdroje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funguje antivirus?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Scanování</a:t>
            </a:r>
            <a:r>
              <a:rPr lang="cs-CZ" dirty="0" smtClean="0"/>
              <a:t> (hledání kódu viru)</a:t>
            </a:r>
          </a:p>
          <a:p>
            <a:r>
              <a:rPr lang="cs-CZ" dirty="0" smtClean="0"/>
              <a:t>Heuristická analýza (není závislá na databázi </a:t>
            </a:r>
            <a:r>
              <a:rPr lang="cs-CZ" dirty="0" smtClean="0"/>
              <a:t>virů, ale může být detekován virus tam, kde není…)</a:t>
            </a:r>
            <a:endParaRPr lang="cs-CZ" dirty="0" smtClean="0"/>
          </a:p>
          <a:p>
            <a:r>
              <a:rPr lang="cs-CZ" dirty="0" smtClean="0"/>
              <a:t>Test integrity (kontrola změn, zda virus již nezačal působit)</a:t>
            </a:r>
          </a:p>
          <a:p>
            <a:r>
              <a:rPr lang="cs-CZ" dirty="0" smtClean="0"/>
              <a:t>Rezidentní ochrana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Integrita programových prostředků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ochranu proti smazání softwarové komponenty, </a:t>
            </a:r>
          </a:p>
          <a:p>
            <a:r>
              <a:rPr lang="cs-CZ" dirty="0" smtClean="0"/>
              <a:t>ochranu proti modifikaci či podvržení softwarové komponenty, </a:t>
            </a:r>
          </a:p>
          <a:p>
            <a:r>
              <a:rPr lang="cs-CZ" dirty="0" smtClean="0"/>
              <a:t>ochranu proti modifikaci konfigurace softwarové komponenty </a:t>
            </a: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ctr">
              <a:buNone/>
            </a:pPr>
            <a:r>
              <a:rPr lang="cs-CZ" smtClean="0"/>
              <a:t>Vnější </a:t>
            </a:r>
            <a:r>
              <a:rPr lang="cs-CZ" dirty="0" smtClean="0"/>
              <a:t>ohrožení lidmi</a:t>
            </a:r>
            <a:endParaRPr lang="cs-CZ" dirty="0"/>
          </a:p>
        </p:txBody>
      </p:sp>
      <p:pic>
        <p:nvPicPr>
          <p:cNvPr id="65538" name="Picture 2" descr="hack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429000"/>
            <a:ext cx="2880320" cy="2887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Cíle útočníků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Krádež dat a informací</a:t>
            </a:r>
          </a:p>
          <a:p>
            <a:r>
              <a:rPr lang="cs-CZ" smtClean="0"/>
              <a:t>Zničení dat</a:t>
            </a:r>
          </a:p>
          <a:p>
            <a:r>
              <a:rPr lang="cs-CZ" smtClean="0"/>
              <a:t>Destabilizace systému</a:t>
            </a:r>
          </a:p>
          <a:p>
            <a:r>
              <a:rPr lang="cs-CZ" smtClean="0"/>
              <a:t>Blokování místa nebo určitých zdrojů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Typy útočníků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dirty="0" smtClean="0">
                <a:solidFill>
                  <a:srgbClr val="0070C0"/>
                </a:solidFill>
              </a:rPr>
              <a:t>Hacker</a:t>
            </a:r>
          </a:p>
          <a:p>
            <a:pPr lvl="1">
              <a:defRPr/>
            </a:pPr>
            <a:r>
              <a:rPr lang="cs-CZ" dirty="0" smtClean="0"/>
              <a:t>Začátečník -&gt; uznání, seberealizace</a:t>
            </a:r>
          </a:p>
          <a:p>
            <a:pPr lvl="1">
              <a:defRPr/>
            </a:pPr>
            <a:r>
              <a:rPr lang="cs-CZ" dirty="0" smtClean="0"/>
              <a:t>Profesionál -&gt; překonání intelektuálních výzev, ideál o svobodném přístupu informací...</a:t>
            </a:r>
          </a:p>
          <a:p>
            <a:pPr>
              <a:defRPr/>
            </a:pPr>
            <a:r>
              <a:rPr lang="cs-CZ" dirty="0" smtClean="0">
                <a:solidFill>
                  <a:srgbClr val="0070C0"/>
                </a:solidFill>
              </a:rPr>
              <a:t>Virový tvůrce </a:t>
            </a:r>
            <a:r>
              <a:rPr lang="cs-CZ" dirty="0" smtClean="0"/>
              <a:t>– „zrazení idealisté“, „nedocenění odborníci“,…</a:t>
            </a:r>
          </a:p>
          <a:p>
            <a:pPr>
              <a:defRPr/>
            </a:pPr>
            <a:r>
              <a:rPr lang="cs-CZ" dirty="0" smtClean="0">
                <a:solidFill>
                  <a:srgbClr val="0070C0"/>
                </a:solidFill>
              </a:rPr>
              <a:t>Vnitřní nepřítel </a:t>
            </a:r>
            <a:r>
              <a:rPr lang="cs-CZ" dirty="0" smtClean="0"/>
              <a:t>(„</a:t>
            </a:r>
            <a:r>
              <a:rPr lang="cs-CZ" dirty="0" err="1" smtClean="0"/>
              <a:t>Insider</a:t>
            </a:r>
            <a:r>
              <a:rPr lang="cs-CZ" dirty="0" smtClean="0"/>
              <a:t> </a:t>
            </a:r>
            <a:r>
              <a:rPr lang="cs-CZ" dirty="0" err="1" smtClean="0"/>
              <a:t>thread</a:t>
            </a:r>
            <a:r>
              <a:rPr lang="cs-CZ" dirty="0" smtClean="0"/>
              <a:t>“) – odplata vůči zaměstnavateli, pocit křivdy, … </a:t>
            </a:r>
          </a:p>
          <a:p>
            <a:pPr>
              <a:defRPr/>
            </a:pPr>
            <a:r>
              <a:rPr lang="cs-CZ" dirty="0" smtClean="0">
                <a:solidFill>
                  <a:srgbClr val="0070C0"/>
                </a:solidFill>
              </a:rPr>
              <a:t>Informační válečník </a:t>
            </a:r>
            <a:r>
              <a:rPr lang="cs-CZ" dirty="0" smtClean="0"/>
              <a:t>– vlastenecké motivy – destabilizace nepřátelských zdrojů</a:t>
            </a:r>
          </a:p>
          <a:p>
            <a:pPr>
              <a:defRPr/>
            </a:pPr>
            <a:r>
              <a:rPr lang="cs-CZ" dirty="0" smtClean="0">
                <a:solidFill>
                  <a:srgbClr val="0070C0"/>
                </a:solidFill>
              </a:rPr>
              <a:t>Zloděj</a:t>
            </a:r>
            <a:r>
              <a:rPr lang="cs-CZ" dirty="0" smtClean="0"/>
              <a:t> – snaha o zisk financí, př. </a:t>
            </a:r>
            <a:r>
              <a:rPr lang="cs-CZ" dirty="0" err="1" smtClean="0"/>
              <a:t>Phishing</a:t>
            </a:r>
            <a:endParaRPr lang="cs-CZ" dirty="0" smtClean="0"/>
          </a:p>
          <a:p>
            <a:pPr>
              <a:defRPr/>
            </a:pPr>
            <a:r>
              <a:rPr lang="cs-CZ" dirty="0" smtClean="0">
                <a:solidFill>
                  <a:srgbClr val="0070C0"/>
                </a:solidFill>
              </a:rPr>
              <a:t>Politický aktivista </a:t>
            </a:r>
            <a:r>
              <a:rPr lang="cs-CZ" dirty="0" smtClean="0"/>
              <a:t>– fanatik, idealista…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 lvl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Kyberterorismus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/>
              <a:t>Můžeme rozlišit tři úrovně: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dirty="0" smtClean="0">
                <a:solidFill>
                  <a:srgbClr val="C00000"/>
                </a:solidFill>
              </a:rPr>
              <a:t>Vnitřní</a:t>
            </a:r>
            <a:r>
              <a:rPr lang="cs-CZ" dirty="0" smtClean="0"/>
              <a:t> – síť je využívána pro předávání informací (Př. informace ukryté v obrázcích)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dirty="0" smtClean="0">
                <a:solidFill>
                  <a:srgbClr val="C00000"/>
                </a:solidFill>
              </a:rPr>
              <a:t>Lokální </a:t>
            </a:r>
            <a:r>
              <a:rPr lang="cs-CZ" dirty="0" err="1" smtClean="0">
                <a:solidFill>
                  <a:srgbClr val="C00000"/>
                </a:solidFill>
              </a:rPr>
              <a:t>kyberútok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– samostatný přímý útok na technologii nebo službu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dirty="0" smtClean="0">
                <a:solidFill>
                  <a:srgbClr val="C00000"/>
                </a:solidFill>
              </a:rPr>
              <a:t>Souběžný útok </a:t>
            </a:r>
            <a:r>
              <a:rPr lang="cs-CZ" dirty="0" smtClean="0"/>
              <a:t>– paralelní útoky na konkrétní oblasti či cíle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rizik</a:t>
            </a:r>
          </a:p>
          <a:p>
            <a:r>
              <a:rPr lang="cs-CZ" dirty="0" smtClean="0"/>
              <a:t>Rozbor jednotlivých hrozeb</a:t>
            </a:r>
          </a:p>
          <a:p>
            <a:r>
              <a:rPr lang="cs-CZ" dirty="0" smtClean="0"/>
              <a:t>Zálohování</a:t>
            </a:r>
          </a:p>
          <a:p>
            <a:r>
              <a:rPr lang="cs-CZ" dirty="0" err="1" smtClean="0"/>
              <a:t>Fault</a:t>
            </a:r>
            <a:r>
              <a:rPr lang="cs-CZ" dirty="0" smtClean="0"/>
              <a:t> a </a:t>
            </a:r>
            <a:r>
              <a:rPr lang="cs-CZ" dirty="0" err="1"/>
              <a:t>D</a:t>
            </a:r>
            <a:r>
              <a:rPr lang="cs-CZ" dirty="0" err="1" smtClean="0"/>
              <a:t>isaster</a:t>
            </a:r>
            <a:r>
              <a:rPr lang="cs-CZ" dirty="0" smtClean="0"/>
              <a:t> </a:t>
            </a:r>
            <a:r>
              <a:rPr lang="cs-CZ" dirty="0" err="1"/>
              <a:t>T</a:t>
            </a:r>
            <a:r>
              <a:rPr lang="cs-CZ" dirty="0" err="1" smtClean="0"/>
              <a:t>olerant</a:t>
            </a:r>
            <a:r>
              <a:rPr lang="cs-CZ" dirty="0" smtClean="0"/>
              <a:t> systémy</a:t>
            </a:r>
          </a:p>
          <a:p>
            <a:r>
              <a:rPr lang="cs-CZ" dirty="0" smtClean="0"/>
              <a:t>Životnost zařízení a médií</a:t>
            </a:r>
          </a:p>
          <a:p>
            <a:r>
              <a:rPr lang="cs-CZ" dirty="0" smtClean="0"/>
              <a:t>Autentizace, autorizace</a:t>
            </a:r>
          </a:p>
          <a:p>
            <a:r>
              <a:rPr lang="cs-CZ" dirty="0" smtClean="0"/>
              <a:t>Firewally a bezpečnost na webu</a:t>
            </a:r>
          </a:p>
          <a:p>
            <a:r>
              <a:rPr lang="cs-CZ" dirty="0" smtClean="0"/>
              <a:t>Bezpečnostní politika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Útoky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Prolomení </a:t>
            </a:r>
            <a:r>
              <a:rPr lang="cs-CZ" dirty="0" smtClean="0">
                <a:solidFill>
                  <a:srgbClr val="0070C0"/>
                </a:solidFill>
              </a:rPr>
              <a:t>hrubou </a:t>
            </a:r>
            <a:r>
              <a:rPr lang="cs-CZ" dirty="0" smtClean="0">
                <a:solidFill>
                  <a:srgbClr val="0070C0"/>
                </a:solidFill>
              </a:rPr>
              <a:t>silou 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Prolomení </a:t>
            </a:r>
            <a:r>
              <a:rPr lang="cs-CZ" dirty="0" smtClean="0">
                <a:solidFill>
                  <a:srgbClr val="0070C0"/>
                </a:solidFill>
              </a:rPr>
              <a:t>sociálním útokem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Hardwarový útok </a:t>
            </a:r>
            <a:r>
              <a:rPr lang="cs-CZ" dirty="0" smtClean="0"/>
              <a:t>(</a:t>
            </a:r>
            <a:r>
              <a:rPr lang="cs-CZ" dirty="0" err="1" smtClean="0"/>
              <a:t>sniffing</a:t>
            </a:r>
            <a:r>
              <a:rPr lang="cs-CZ" dirty="0" smtClean="0"/>
              <a:t>, monitorování sítě,…)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Chyby, které využívají útočníci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t">
              <a:defRPr/>
            </a:pPr>
            <a:r>
              <a:rPr lang="cs-CZ" sz="6400" b="1" dirty="0" smtClean="0"/>
              <a:t>Programátorské chyby</a:t>
            </a:r>
            <a:r>
              <a:rPr lang="cs-CZ" sz="6400" dirty="0" smtClean="0"/>
              <a:t> - vznikají při neošetření některých stavů programů, špatných výpočtech při alokaci paměti, nedostatečných kontrolách vstupu od uživatele a podobně. </a:t>
            </a:r>
          </a:p>
          <a:p>
            <a:pPr fontAlgn="t">
              <a:defRPr/>
            </a:pPr>
            <a:r>
              <a:rPr lang="cs-CZ" sz="6400" b="1" dirty="0" smtClean="0"/>
              <a:t>Návrhové chyby</a:t>
            </a:r>
            <a:r>
              <a:rPr lang="cs-CZ" sz="6400" dirty="0" smtClean="0"/>
              <a:t> - vznikají při chybném úsudku návrháře programu. Často bývají obtížně odstranitelné. Příkladem může být například šifrování ve </a:t>
            </a:r>
            <a:r>
              <a:rPr lang="cs-CZ" sz="6400" dirty="0" err="1" smtClean="0"/>
              <a:t>WiFi</a:t>
            </a:r>
            <a:r>
              <a:rPr lang="cs-CZ" sz="6400" dirty="0" smtClean="0"/>
              <a:t> sítích podle standardu WEP. Ten je dodnes možné na všech síťových kartách a přístupových bodech pro </a:t>
            </a:r>
            <a:r>
              <a:rPr lang="cs-CZ" sz="6400" dirty="0" err="1" smtClean="0"/>
              <a:t>WiFi</a:t>
            </a:r>
            <a:r>
              <a:rPr lang="cs-CZ" sz="6400" dirty="0" smtClean="0"/>
              <a:t> sítě použít, i když záhy po jeho uvedení byl zveřejněn velmi jednoduchý způsob jak jej prolomit.</a:t>
            </a:r>
          </a:p>
          <a:p>
            <a:pPr fontAlgn="t">
              <a:defRPr/>
            </a:pPr>
            <a:r>
              <a:rPr lang="cs-CZ" sz="6400" b="1" dirty="0" smtClean="0"/>
              <a:t>Konfigurační chyby</a:t>
            </a:r>
            <a:r>
              <a:rPr lang="cs-CZ" sz="6400" dirty="0" smtClean="0"/>
              <a:t> - vznikají chybou nebo nevědomostí uživatele nebo administrátor, který daný program nebo zařízení nastavuje. Velká část zařízení i programů bývají kvůli co nejjednoduššímu používání od výrobců nastaveny tak, že obsahují řadu nebezpečných nastavení. Příkladem může být typický přístupový bod pro </a:t>
            </a:r>
            <a:r>
              <a:rPr lang="cs-CZ" sz="6400" dirty="0" err="1" smtClean="0"/>
              <a:t>WiFi</a:t>
            </a:r>
            <a:r>
              <a:rPr lang="cs-CZ" sz="6400" dirty="0" smtClean="0"/>
              <a:t> síť - naprostá většina se dodává s vypnutým šifrováním, takže po jejich zapnutí se do </a:t>
            </a:r>
            <a:r>
              <a:rPr lang="cs-CZ" sz="6400" dirty="0" err="1" smtClean="0"/>
              <a:t>WiFi</a:t>
            </a:r>
            <a:r>
              <a:rPr lang="cs-CZ" sz="6400" dirty="0" smtClean="0"/>
              <a:t> sítě (a tím pádem i do lokální sítě, kam je přístupový bod připojený) může připojit kdokoliv.</a:t>
            </a:r>
          </a:p>
          <a:p>
            <a:pPr fontAlgn="t">
              <a:defRPr/>
            </a:pPr>
            <a:r>
              <a:rPr lang="cs-CZ" sz="6400" b="1" dirty="0" smtClean="0"/>
              <a:t>Fyzické narušení</a:t>
            </a:r>
            <a:r>
              <a:rPr lang="cs-CZ" sz="6400" dirty="0" smtClean="0"/>
              <a:t> - velká část bezpečnostních opatření lze obejít, když má útočník fyzický přístup k zařízení nebo počítači. Například může z počítač vyjmout pevný disk a přečíst a nebo upravit jeho obsah i když se k zapnutému počítači nemůže přihlásit.</a:t>
            </a:r>
          </a:p>
          <a:p>
            <a:pPr fontAlgn="t">
              <a:defRPr/>
            </a:pPr>
            <a:r>
              <a:rPr lang="cs-CZ" sz="6400" b="1" dirty="0" smtClean="0"/>
              <a:t>Chyby obsluhy</a:t>
            </a:r>
            <a:r>
              <a:rPr lang="cs-CZ" sz="6400" dirty="0" smtClean="0"/>
              <a:t> - stačí omylem spustit jeden škodlivý program v okamžiku, kdy je uživatel přihlášený s administrátorskými oprávněními a počítač může být napadený bez ohledu na to, jak kvalitní firewall jej chrání před útoky z internetu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ctr">
              <a:buNone/>
            </a:pPr>
            <a:r>
              <a:rPr lang="cs-CZ" dirty="0" smtClean="0"/>
              <a:t>Fyzické ohrožení</a:t>
            </a:r>
            <a:endParaRPr lang="cs-CZ" dirty="0"/>
          </a:p>
        </p:txBody>
      </p:sp>
      <p:pic>
        <p:nvPicPr>
          <p:cNvPr id="59394" name="Picture 2" descr="http://t3.gstatic.com/images?q=tbn:ANd9GcTvwaRt9njhvZtwA_TNHcsSFHEx4sz8dFwgVz4707VS7remg3Qs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96952"/>
            <a:ext cx="2457450" cy="1866901"/>
          </a:xfrm>
          <a:prstGeom prst="rect">
            <a:avLst/>
          </a:prstGeom>
          <a:noFill/>
        </p:spPr>
      </p:pic>
      <p:pic>
        <p:nvPicPr>
          <p:cNvPr id="59396" name="Picture 4" descr="http://s4.hubimg.com/u/1543767_f2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1" y="3429000"/>
            <a:ext cx="2842253" cy="2131690"/>
          </a:xfrm>
          <a:prstGeom prst="rect">
            <a:avLst/>
          </a:prstGeom>
          <a:noFill/>
        </p:spPr>
      </p:pic>
      <p:pic>
        <p:nvPicPr>
          <p:cNvPr id="59398" name="Picture 6" descr="fire-damage-p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933056"/>
            <a:ext cx="2553072" cy="2553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Obrana proti fyzickému ohrožení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Výpadek napájení – UPS, náhradní zdroje napájení, …</a:t>
            </a:r>
          </a:p>
          <a:p>
            <a:r>
              <a:rPr lang="cs-CZ" sz="2800" dirty="0" smtClean="0"/>
              <a:t>Systémy odolné vůči výpadkům</a:t>
            </a:r>
          </a:p>
          <a:p>
            <a:r>
              <a:rPr lang="cs-CZ" sz="2800" dirty="0" smtClean="0"/>
              <a:t>Násobení a duplikování kritických komponent</a:t>
            </a:r>
          </a:p>
          <a:p>
            <a:r>
              <a:rPr lang="cs-CZ" sz="2800" dirty="0" smtClean="0"/>
              <a:t>Zálohování dat</a:t>
            </a:r>
          </a:p>
          <a:p>
            <a:r>
              <a:rPr lang="cs-CZ" sz="2800" dirty="0" err="1" smtClean="0"/>
              <a:t>Clustering</a:t>
            </a:r>
            <a:r>
              <a:rPr lang="cs-CZ" sz="2800" dirty="0" smtClean="0"/>
              <a:t>, </a:t>
            </a:r>
            <a:r>
              <a:rPr lang="cs-CZ" sz="2800" dirty="0" err="1" smtClean="0"/>
              <a:t>virtualizace</a:t>
            </a:r>
            <a:endParaRPr lang="cs-CZ" sz="2800" dirty="0" smtClean="0"/>
          </a:p>
          <a:p>
            <a:r>
              <a:rPr lang="cs-CZ" sz="2800" dirty="0" smtClean="0"/>
              <a:t>Ochrana před riziky prostředí</a:t>
            </a:r>
          </a:p>
          <a:p>
            <a:r>
              <a:rPr lang="cs-CZ" sz="2800" dirty="0" smtClean="0"/>
              <a:t>Zabezpečení prostoru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Úpravna ČSM</a:t>
            </a:r>
          </a:p>
          <a:p>
            <a:pPr>
              <a:buNone/>
            </a:pPr>
            <a:r>
              <a:rPr lang="cs-CZ" dirty="0" smtClean="0"/>
              <a:t>Systém:</a:t>
            </a:r>
          </a:p>
          <a:p>
            <a:pPr>
              <a:buNone/>
            </a:pPr>
            <a:r>
              <a:rPr lang="cs-CZ" dirty="0" smtClean="0"/>
              <a:t>ALPHA Server DS-20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alpha_ds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142775"/>
            <a:ext cx="3600400" cy="5567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UPS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sz="2400" dirty="0" smtClean="0"/>
              <a:t>Baterie </a:t>
            </a:r>
          </a:p>
          <a:p>
            <a:pPr lvl="1" eaLnBrk="1" hangingPunct="1">
              <a:defRPr/>
            </a:pPr>
            <a:r>
              <a:rPr lang="cs-CZ" sz="2400" dirty="0" smtClean="0"/>
              <a:t>Odstranění kolísání napětí</a:t>
            </a:r>
          </a:p>
          <a:p>
            <a:pPr lvl="1" eaLnBrk="1" hangingPunct="1">
              <a:defRPr/>
            </a:pPr>
            <a:r>
              <a:rPr lang="cs-CZ" sz="2400" dirty="0" smtClean="0"/>
              <a:t>Eliminace krátkodobého přepětí</a:t>
            </a:r>
          </a:p>
          <a:p>
            <a:pPr eaLnBrk="1" hangingPunct="1">
              <a:buNone/>
              <a:defRPr/>
            </a:pPr>
            <a:endParaRPr lang="cs-CZ" sz="2800" dirty="0" smtClean="0"/>
          </a:p>
          <a:p>
            <a:pPr eaLnBrk="1" hangingPunct="1">
              <a:buNone/>
              <a:defRPr/>
            </a:pPr>
            <a:endParaRPr lang="cs-CZ" sz="2800" dirty="0" smtClean="0"/>
          </a:p>
          <a:p>
            <a:pPr eaLnBrk="1" hangingPunct="1">
              <a:buNone/>
              <a:defRPr/>
            </a:pPr>
            <a:r>
              <a:rPr lang="cs-CZ" sz="2800" b="1" dirty="0" smtClean="0"/>
              <a:t>Baterie mají životnost – nutná </a:t>
            </a:r>
            <a:r>
              <a:rPr lang="cs-CZ" sz="2800" b="1" dirty="0" smtClean="0"/>
              <a:t>kontrola vybití!</a:t>
            </a:r>
            <a:endParaRPr lang="cs-CZ" sz="2800" dirty="0" smtClean="0"/>
          </a:p>
          <a:p>
            <a:pPr eaLnBrk="1" hangingPunct="1">
              <a:buNone/>
              <a:defRPr/>
            </a:pPr>
            <a:endParaRPr lang="cs-CZ" sz="2800" dirty="0" smtClean="0"/>
          </a:p>
          <a:p>
            <a:pPr eaLnBrk="1" hangingPunct="1">
              <a:buNone/>
              <a:defRPr/>
            </a:pPr>
            <a:r>
              <a:rPr lang="cs-CZ" sz="2800" dirty="0" smtClean="0"/>
              <a:t>Kritické </a:t>
            </a:r>
            <a:r>
              <a:rPr lang="cs-CZ" sz="2800" dirty="0" smtClean="0"/>
              <a:t>systémy </a:t>
            </a:r>
            <a:r>
              <a:rPr lang="cs-CZ" sz="2800" dirty="0" smtClean="0"/>
              <a:t>–&gt; </a:t>
            </a:r>
            <a:r>
              <a:rPr lang="cs-CZ" sz="2800" dirty="0" smtClean="0"/>
              <a:t>agregáty.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Selhání HW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Kritická jsou data (databáze) </a:t>
            </a:r>
          </a:p>
          <a:p>
            <a:pPr lvl="1"/>
            <a:r>
              <a:rPr lang="cs-CZ" dirty="0" smtClean="0"/>
              <a:t>jsou uloženy na disku, což je točivé zařízení náchylné k poškození</a:t>
            </a:r>
          </a:p>
          <a:p>
            <a:r>
              <a:rPr lang="cs-CZ" dirty="0" smtClean="0"/>
              <a:t>Bezpečnost uložení dat na discích – RAID</a:t>
            </a:r>
          </a:p>
          <a:p>
            <a:pPr lvl="1"/>
            <a:r>
              <a:rPr lang="cs-CZ" dirty="0" smtClean="0"/>
              <a:t>Co je to RAID? </a:t>
            </a:r>
            <a:endParaRPr lang="cs-CZ" dirty="0" smtClean="0"/>
          </a:p>
          <a:p>
            <a:pPr lvl="2"/>
            <a:r>
              <a:rPr lang="cs-CZ" dirty="0" smtClean="0"/>
              <a:t>Seskupení disků za účelem zvýšení bezpečnosti</a:t>
            </a:r>
            <a:endParaRPr lang="cs-CZ" dirty="0" smtClean="0"/>
          </a:p>
          <a:p>
            <a:pPr lvl="1"/>
            <a:r>
              <a:rPr lang="cs-CZ" dirty="0" smtClean="0"/>
              <a:t>Jaké jsou typy RAID</a:t>
            </a:r>
            <a:r>
              <a:rPr lang="cs-CZ" dirty="0" smtClean="0"/>
              <a:t>?</a:t>
            </a:r>
          </a:p>
          <a:p>
            <a:pPr lvl="2"/>
            <a:r>
              <a:rPr lang="cs-CZ" dirty="0" err="1" smtClean="0"/>
              <a:t>Striping</a:t>
            </a:r>
            <a:r>
              <a:rPr lang="cs-CZ" dirty="0" smtClean="0"/>
              <a:t>, </a:t>
            </a:r>
            <a:r>
              <a:rPr lang="cs-CZ" dirty="0" err="1" smtClean="0"/>
              <a:t>mirroring</a:t>
            </a:r>
            <a:endParaRPr lang="cs-CZ" dirty="0" smtClean="0"/>
          </a:p>
          <a:p>
            <a:pPr lvl="1"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cs-CZ" sz="2000" b="1" dirty="0" smtClean="0"/>
              <a:t>RAID 0 - "</a:t>
            </a:r>
            <a:r>
              <a:rPr lang="cs-CZ" sz="2000" b="1" dirty="0" err="1" smtClean="0"/>
              <a:t>striping</a:t>
            </a:r>
            <a:r>
              <a:rPr lang="cs-CZ" sz="2000" b="1" dirty="0" smtClean="0"/>
              <a:t>"</a:t>
            </a:r>
            <a:r>
              <a:rPr lang="cs-CZ" sz="2000" dirty="0" smtClean="0"/>
              <a:t>: data jsou </a:t>
            </a:r>
            <a:r>
              <a:rPr lang="cs-CZ" sz="2000" dirty="0" err="1" smtClean="0"/>
              <a:t>stripována</a:t>
            </a:r>
            <a:r>
              <a:rPr lang="cs-CZ" sz="2000" dirty="0" smtClean="0"/>
              <a:t> přes nejméně 2 disky, aby se zvýšil výkon. Není zde redundance a ztráta pouze jednoho disku způsobuje ztrátu všech dat. </a:t>
            </a:r>
          </a:p>
          <a:p>
            <a:r>
              <a:rPr lang="cs-CZ" sz="2000" b="1" dirty="0" smtClean="0"/>
              <a:t>RAID 1 - "</a:t>
            </a:r>
            <a:r>
              <a:rPr lang="cs-CZ" sz="2000" b="1" dirty="0" err="1" smtClean="0"/>
              <a:t>mirroring</a:t>
            </a:r>
            <a:r>
              <a:rPr lang="cs-CZ" sz="2000" b="1" dirty="0" smtClean="0"/>
              <a:t>"</a:t>
            </a:r>
            <a:r>
              <a:rPr lang="cs-CZ" sz="2000" dirty="0" smtClean="0"/>
              <a:t>: zrcadlení, stejná data jsou současně zapsána na dva disky. Pokud selže jeden disk, data jsou stále k dispozici na druhém disku.</a:t>
            </a:r>
          </a:p>
          <a:p>
            <a:r>
              <a:rPr lang="cs-CZ" sz="2000" b="1" dirty="0" smtClean="0"/>
              <a:t>RAID 3 a RAID 4</a:t>
            </a:r>
            <a:r>
              <a:rPr lang="cs-CZ" sz="2000" dirty="0" smtClean="0"/>
              <a:t> - bloky dat jsou zapsány na skupinu disků, z nichž jeden slouží pro zápis parity. Pokud selže některý z disků, mohou být data zrekonstruována z přeživších disků.</a:t>
            </a:r>
          </a:p>
          <a:p>
            <a:r>
              <a:rPr lang="cs-CZ" sz="2000" b="1" dirty="0" smtClean="0"/>
              <a:t>RAID 5</a:t>
            </a:r>
            <a:r>
              <a:rPr lang="cs-CZ" sz="2000" dirty="0" smtClean="0"/>
              <a:t> - podobný </a:t>
            </a:r>
            <a:r>
              <a:rPr lang="cs-CZ" sz="2000" dirty="0" err="1" smtClean="0"/>
              <a:t>RAIDu</a:t>
            </a:r>
            <a:r>
              <a:rPr lang="cs-CZ" sz="2000" dirty="0" smtClean="0"/>
              <a:t> 3/4, kromě faktu, že parita je distribuována mezi všechny disky.</a:t>
            </a:r>
          </a:p>
          <a:p>
            <a:r>
              <a:rPr lang="cs-CZ" sz="2000" b="1" dirty="0" smtClean="0"/>
              <a:t>RAID 6</a:t>
            </a:r>
            <a:r>
              <a:rPr lang="cs-CZ" sz="2000" dirty="0" smtClean="0"/>
              <a:t> - rozšíření principu parity RAID5 o další paritní </a:t>
            </a:r>
            <a:r>
              <a:rPr lang="cs-CZ" sz="2000" dirty="0" err="1" smtClean="0"/>
              <a:t>stream</a:t>
            </a:r>
            <a:r>
              <a:rPr lang="cs-CZ" sz="2000" dirty="0" smtClean="0"/>
              <a:t>. Systém RAID6 je odolný proti výpadku dvou disků v jeden okamžik a v dnešní době je téměř nezbytností pro kapacitní úložiště se SATA disky.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Rebuild</a:t>
            </a:r>
            <a:r>
              <a:rPr lang="cs-CZ" dirty="0" smtClean="0"/>
              <a:t>- znovuobnovení ochrany paritou na diskovém poli po výpadku disku. </a:t>
            </a:r>
          </a:p>
          <a:p>
            <a:pPr lvl="1"/>
            <a:r>
              <a:rPr lang="cs-CZ" dirty="0" smtClean="0"/>
              <a:t>Probíhá tak, diskový systém použije rezervní disky (</a:t>
            </a:r>
            <a:r>
              <a:rPr lang="cs-CZ" dirty="0" err="1" smtClean="0"/>
              <a:t>HotSpare</a:t>
            </a:r>
            <a:r>
              <a:rPr lang="cs-CZ" dirty="0" smtClean="0"/>
              <a:t>) a zrekonstruuje na ně obsah vypadlého disku.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Zálohování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Média</a:t>
            </a:r>
          </a:p>
          <a:p>
            <a:pPr lvl="1"/>
            <a:r>
              <a:rPr lang="cs-CZ" sz="2400" dirty="0" smtClean="0"/>
              <a:t>Disky, CD, DVD, USB</a:t>
            </a:r>
          </a:p>
          <a:p>
            <a:pPr lvl="1"/>
            <a:r>
              <a:rPr lang="cs-CZ" sz="2400" dirty="0" smtClean="0"/>
              <a:t>Páskové jednotky (</a:t>
            </a:r>
            <a:r>
              <a:rPr lang="cs-CZ" sz="2400" dirty="0" err="1" smtClean="0"/>
              <a:t>streamery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DAS (</a:t>
            </a:r>
            <a:r>
              <a:rPr lang="cs-CZ" sz="2400" dirty="0" err="1" smtClean="0"/>
              <a:t>Direct</a:t>
            </a:r>
            <a:r>
              <a:rPr lang="cs-CZ" sz="2400" dirty="0" smtClean="0"/>
              <a:t> </a:t>
            </a:r>
            <a:r>
              <a:rPr lang="cs-CZ" sz="2400" dirty="0" err="1" smtClean="0"/>
              <a:t>Attached</a:t>
            </a:r>
            <a:r>
              <a:rPr lang="cs-CZ" sz="2400" dirty="0" smtClean="0"/>
              <a:t> </a:t>
            </a:r>
            <a:r>
              <a:rPr lang="cs-CZ" sz="2400" dirty="0" err="1" smtClean="0"/>
              <a:t>Storage</a:t>
            </a:r>
            <a:r>
              <a:rPr lang="cs-CZ" sz="2400" dirty="0" smtClean="0"/>
              <a:t>) </a:t>
            </a:r>
          </a:p>
          <a:p>
            <a:pPr lvl="1"/>
            <a:r>
              <a:rPr lang="cs-CZ" sz="2400" dirty="0" smtClean="0"/>
              <a:t>NAS (Network </a:t>
            </a:r>
            <a:r>
              <a:rPr lang="cs-CZ" sz="2400" dirty="0" err="1" smtClean="0"/>
              <a:t>Attached</a:t>
            </a:r>
            <a:r>
              <a:rPr lang="cs-CZ" sz="2400" dirty="0" smtClean="0"/>
              <a:t> </a:t>
            </a:r>
            <a:r>
              <a:rPr lang="cs-CZ" sz="2400" dirty="0" err="1" smtClean="0"/>
              <a:t>Storage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SAN (</a:t>
            </a:r>
            <a:r>
              <a:rPr lang="cs-CZ" sz="2400" dirty="0" err="1" smtClean="0"/>
              <a:t>Storage</a:t>
            </a:r>
            <a:r>
              <a:rPr lang="cs-CZ" sz="2400" dirty="0" smtClean="0"/>
              <a:t> Area Network)</a:t>
            </a:r>
          </a:p>
          <a:p>
            <a:r>
              <a:rPr lang="cs-CZ" dirty="0" smtClean="0"/>
              <a:t>Zálohování</a:t>
            </a:r>
          </a:p>
          <a:p>
            <a:pPr lvl="1"/>
            <a:r>
              <a:rPr lang="cs-CZ" sz="2000" dirty="0" smtClean="0"/>
              <a:t>Aktuální data x Historie (verze databáze – možnost obnovit data)</a:t>
            </a:r>
          </a:p>
          <a:p>
            <a:pPr lvl="1"/>
            <a:r>
              <a:rPr lang="cs-CZ" sz="2000" dirty="0" smtClean="0"/>
              <a:t>Databázi zálohovat vždy prostředky databázového systému - konzistence</a:t>
            </a:r>
          </a:p>
          <a:p>
            <a:pPr lvl="1"/>
            <a:r>
              <a:rPr lang="cs-CZ" sz="2000" dirty="0" smtClean="0"/>
              <a:t>Politika zálohování; je nutné ověřit, zda zálohy jsou obnovitelné!!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Oblasti řešení bezpečnosti</a:t>
            </a:r>
          </a:p>
        </p:txBody>
      </p:sp>
      <p:grpSp>
        <p:nvGrpSpPr>
          <p:cNvPr id="2" name="Group 2"/>
          <p:cNvGrpSpPr>
            <a:grpSpLocks noGrp="1"/>
          </p:cNvGrpSpPr>
          <p:nvPr/>
        </p:nvGrpSpPr>
        <p:grpSpPr bwMode="auto">
          <a:xfrm>
            <a:off x="428625" y="1600200"/>
            <a:ext cx="8258175" cy="4530725"/>
            <a:chOff x="499" y="572"/>
            <a:chExt cx="4559" cy="1717"/>
          </a:xfrm>
        </p:grpSpPr>
        <p:sp>
          <p:nvSpPr>
            <p:cNvPr id="4100" name="AutoShape 3"/>
            <p:cNvSpPr>
              <a:spLocks noChangeArrowheads="1"/>
            </p:cNvSpPr>
            <p:nvPr/>
          </p:nvSpPr>
          <p:spPr bwMode="auto">
            <a:xfrm>
              <a:off x="3689" y="586"/>
              <a:ext cx="1369" cy="1701"/>
            </a:xfrm>
            <a:prstGeom prst="flowChartAlternateProcess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4101" name="AutoShape 4"/>
            <p:cNvSpPr>
              <a:spLocks noChangeArrowheads="1"/>
            </p:cNvSpPr>
            <p:nvPr/>
          </p:nvSpPr>
          <p:spPr bwMode="auto">
            <a:xfrm>
              <a:off x="2104" y="572"/>
              <a:ext cx="1369" cy="1701"/>
            </a:xfrm>
            <a:prstGeom prst="flowChartAlternateProcess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4102" name="AutoShape 5"/>
            <p:cNvSpPr>
              <a:spLocks noChangeArrowheads="1"/>
            </p:cNvSpPr>
            <p:nvPr/>
          </p:nvSpPr>
          <p:spPr bwMode="auto">
            <a:xfrm>
              <a:off x="499" y="588"/>
              <a:ext cx="1369" cy="1701"/>
            </a:xfrm>
            <a:prstGeom prst="flowChartAlternateProcess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cs-CZ"/>
            </a:p>
          </p:txBody>
        </p:sp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3812" y="891"/>
              <a:ext cx="1144" cy="268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2000" b="1">
                  <a:solidFill>
                    <a:srgbClr val="000066"/>
                  </a:solidFill>
                </a:rPr>
                <a:t>Informační bezpečnost</a:t>
              </a:r>
            </a:p>
          </p:txBody>
        </p:sp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2234" y="891"/>
              <a:ext cx="1104" cy="385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2000" b="1">
                  <a:solidFill>
                    <a:srgbClr val="000066"/>
                  </a:solidFill>
                </a:rPr>
                <a:t>Bezpečnost</a:t>
              </a:r>
              <a:r>
                <a:rPr lang="en-US" sz="2000" b="1">
                  <a:solidFill>
                    <a:srgbClr val="000066"/>
                  </a:solidFill>
                </a:rPr>
                <a:t> a</a:t>
              </a:r>
              <a:r>
                <a:rPr lang="cs-CZ" sz="2000" b="1">
                  <a:solidFill>
                    <a:srgbClr val="000066"/>
                  </a:solidFill>
                </a:rPr>
                <a:t> ochran</a:t>
              </a:r>
              <a:r>
                <a:rPr lang="en-US" sz="2000" b="1">
                  <a:solidFill>
                    <a:srgbClr val="000066"/>
                  </a:solidFill>
                </a:rPr>
                <a:t>a</a:t>
              </a:r>
              <a:r>
                <a:rPr lang="cs-CZ" sz="2000" b="1">
                  <a:solidFill>
                    <a:srgbClr val="000066"/>
                  </a:solidFill>
                </a:rPr>
                <a:t> </a:t>
              </a:r>
            </a:p>
            <a:p>
              <a:pPr algn="ctr"/>
              <a:r>
                <a:rPr lang="cs-CZ" sz="2000" b="1">
                  <a:solidFill>
                    <a:srgbClr val="000066"/>
                  </a:solidFill>
                </a:rPr>
                <a:t>zdraví </a:t>
              </a:r>
              <a:r>
                <a:rPr lang="en-US" sz="2000" b="1">
                  <a:solidFill>
                    <a:srgbClr val="000066"/>
                  </a:solidFill>
                </a:rPr>
                <a:t>p</a:t>
              </a:r>
              <a:r>
                <a:rPr lang="cs-CZ" sz="2000" b="1">
                  <a:solidFill>
                    <a:srgbClr val="000066"/>
                  </a:solidFill>
                </a:rPr>
                <a:t>ři práci</a:t>
              </a:r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539" y="859"/>
              <a:ext cx="1310" cy="268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cs-CZ" sz="2000" b="1">
                  <a:solidFill>
                    <a:srgbClr val="000066"/>
                  </a:solidFill>
                </a:rPr>
                <a:t>Objektová bezpečnost</a:t>
              </a: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705" y="1498"/>
              <a:ext cx="4201" cy="596"/>
            </a:xfrm>
            <a:prstGeom prst="flowChartAlternateProcess">
              <a:avLst/>
            </a:prstGeom>
            <a:solidFill>
              <a:schemeClr val="accent1">
                <a:lumMod val="90000"/>
              </a:schemeClr>
            </a:solidFill>
            <a:ln w="31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7" name="Text Box 10"/>
            <p:cNvSpPr txBox="1">
              <a:spLocks noChangeArrowheads="1"/>
            </p:cNvSpPr>
            <p:nvPr/>
          </p:nvSpPr>
          <p:spPr bwMode="auto">
            <a:xfrm>
              <a:off x="1592" y="1652"/>
              <a:ext cx="2075" cy="222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3200" b="1">
                  <a:solidFill>
                    <a:schemeClr val="hlink"/>
                  </a:solidFill>
                </a:rPr>
                <a:t>Bezpečnost IS/ICT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Zálohování – optická média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Problémem optických médií je jejich velikost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Příklad</a:t>
            </a:r>
          </a:p>
          <a:p>
            <a:pPr>
              <a:buNone/>
            </a:pPr>
            <a:r>
              <a:rPr lang="cs-CZ" dirty="0" smtClean="0"/>
              <a:t>2 TB HD -&gt; 400 DVD </a:t>
            </a:r>
          </a:p>
          <a:p>
            <a:pPr>
              <a:buNone/>
            </a:pPr>
            <a:r>
              <a:rPr lang="cs-CZ" dirty="0" smtClean="0"/>
              <a:t>5min na disk -&gt; 30 hodin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Streamer</a:t>
            </a:r>
            <a:r>
              <a:rPr lang="cs-CZ" dirty="0" smtClean="0"/>
              <a:t> – záloha na pásku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7522" name="Picture 2" descr="File:Dds tape drive 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628800"/>
            <a:ext cx="6048672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Zálohování na pásku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Obtížné obnovení</a:t>
            </a:r>
          </a:p>
          <a:p>
            <a:r>
              <a:rPr lang="cs-CZ" dirty="0" smtClean="0"/>
              <a:t>Správa páskových mechanik a médií je časově náročná</a:t>
            </a:r>
          </a:p>
          <a:p>
            <a:r>
              <a:rPr lang="cs-CZ" dirty="0" smtClean="0"/>
              <a:t>Doba skladovatelnosti až 30 let</a:t>
            </a:r>
          </a:p>
          <a:p>
            <a:r>
              <a:rPr lang="cs-CZ" dirty="0" smtClean="0"/>
              <a:t>Škálovatelná kapacita (páskoví roboti)</a:t>
            </a:r>
          </a:p>
          <a:p>
            <a:r>
              <a:rPr lang="cs-CZ" dirty="0" smtClean="0"/>
              <a:t>Záloha na pásky má smysl tam, kde rychlost obnovy není hlavním kritériem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pro skladování médií (HP)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 – 23</a:t>
            </a:r>
            <a:r>
              <a:rPr lang="cs-CZ" baseline="30000" dirty="0" smtClean="0"/>
              <a:t>°</a:t>
            </a:r>
            <a:r>
              <a:rPr lang="cs-CZ" dirty="0" smtClean="0"/>
              <a:t> C</a:t>
            </a:r>
          </a:p>
          <a:p>
            <a:r>
              <a:rPr lang="cs-CZ" dirty="0" smtClean="0"/>
              <a:t>Relativní vlhkost 10 – 50 %</a:t>
            </a:r>
          </a:p>
          <a:p>
            <a:r>
              <a:rPr lang="cs-CZ" dirty="0" smtClean="0"/>
              <a:t>Mimo magnetické pole</a:t>
            </a:r>
          </a:p>
          <a:p>
            <a:r>
              <a:rPr lang="cs-CZ" dirty="0" smtClean="0"/>
              <a:t>Mimo zdroje horka a zimy</a:t>
            </a:r>
          </a:p>
          <a:p>
            <a:r>
              <a:rPr lang="cs-CZ" dirty="0" smtClean="0"/>
              <a:t>Mimo zdroje papírového a tonerového prachu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Zálohy na disk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cs-CZ" sz="2400" dirty="0" smtClean="0"/>
              <a:t>Disk-to-disk </a:t>
            </a:r>
          </a:p>
          <a:p>
            <a:pPr marL="342900" lvl="1" indent="-342900">
              <a:buFontTx/>
              <a:buChar char="•"/>
            </a:pPr>
            <a:r>
              <a:rPr lang="cs-CZ" sz="2400" dirty="0" smtClean="0"/>
              <a:t>Virtuální páska (diskové zařízení, které se v systému jeví jako pásková mechanika)</a:t>
            </a:r>
          </a:p>
          <a:p>
            <a:pPr marL="342900" lvl="1" indent="-342900">
              <a:buFontTx/>
              <a:buChar char="•"/>
            </a:pPr>
            <a:r>
              <a:rPr lang="cs-CZ" sz="2400" dirty="0" smtClean="0"/>
              <a:t>Replikace</a:t>
            </a:r>
          </a:p>
          <a:p>
            <a:pPr marL="742950" lvl="2" indent="-342900"/>
            <a:r>
              <a:rPr lang="cs-CZ" sz="2000" dirty="0" err="1" smtClean="0"/>
              <a:t>Snaphsot</a:t>
            </a:r>
            <a:r>
              <a:rPr lang="cs-CZ" sz="2000" dirty="0" smtClean="0"/>
              <a:t> -obraz diskového systému pořízený v určitém čase</a:t>
            </a:r>
          </a:p>
          <a:p>
            <a:pPr marL="742950" lvl="2" indent="-342900"/>
            <a:r>
              <a:rPr lang="cs-CZ" sz="2000" dirty="0" smtClean="0"/>
              <a:t>Klon (fyzická kopie diskového systému  pořízená např. prostředky </a:t>
            </a:r>
            <a:r>
              <a:rPr lang="cs-CZ" sz="2000" dirty="0" err="1" smtClean="0"/>
              <a:t>controlleru</a:t>
            </a:r>
            <a:r>
              <a:rPr lang="cs-CZ" sz="2000" dirty="0" smtClean="0"/>
              <a:t> diskového pole)</a:t>
            </a:r>
          </a:p>
          <a:p>
            <a:pPr marL="742950" lvl="2" indent="-342900"/>
            <a:r>
              <a:rPr lang="cs-CZ" sz="2000" dirty="0" err="1" smtClean="0"/>
              <a:t>Mirror</a:t>
            </a:r>
            <a:endParaRPr lang="cs-CZ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Cluster</a:t>
            </a:r>
          </a:p>
          <a:p>
            <a:pPr marL="342900" lvl="1" indent="-342900"/>
            <a:endParaRPr lang="cs-CZ" dirty="0" smtClean="0"/>
          </a:p>
          <a:p>
            <a:pPr marL="342900" lvl="1" indent="-342900">
              <a:buFontTx/>
              <a:buChar char="•"/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 = Network </a:t>
            </a:r>
            <a:r>
              <a:rPr lang="cs-CZ" dirty="0" err="1" smtClean="0"/>
              <a:t>Attached</a:t>
            </a:r>
            <a:r>
              <a:rPr lang="cs-CZ" dirty="0" smtClean="0"/>
              <a:t> </a:t>
            </a:r>
            <a:r>
              <a:rPr lang="cs-CZ" dirty="0" err="1" smtClean="0"/>
              <a:t>Storage</a:t>
            </a:r>
            <a:r>
              <a:rPr lang="cs-CZ" dirty="0" smtClean="0"/>
              <a:t> </a:t>
            </a:r>
          </a:p>
          <a:p>
            <a:r>
              <a:rPr lang="cs-CZ" dirty="0" smtClean="0"/>
              <a:t>Úložiště dat + síťová konektivita</a:t>
            </a:r>
            <a:endParaRPr lang="cs-CZ" dirty="0"/>
          </a:p>
        </p:txBody>
      </p:sp>
      <p:pic>
        <p:nvPicPr>
          <p:cNvPr id="1026" name="Picture 2" descr="řešení NAS (Network Attached Stor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152368"/>
            <a:ext cx="2848400" cy="28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>
                <a:solidFill>
                  <a:srgbClr val="0070C0"/>
                </a:solidFill>
              </a:rPr>
              <a:t>SAN = </a:t>
            </a:r>
            <a:r>
              <a:rPr lang="cs-CZ" b="1" dirty="0" err="1" smtClean="0">
                <a:solidFill>
                  <a:srgbClr val="0070C0"/>
                </a:solidFill>
              </a:rPr>
              <a:t>Storage</a:t>
            </a:r>
            <a:r>
              <a:rPr lang="cs-CZ" b="1" dirty="0" smtClean="0">
                <a:solidFill>
                  <a:srgbClr val="0070C0"/>
                </a:solidFill>
              </a:rPr>
              <a:t> Area Network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Vysokorychlostní síť komunikující se serverem</a:t>
            </a:r>
          </a:p>
          <a:p>
            <a:r>
              <a:rPr lang="cs-CZ" dirty="0" smtClean="0"/>
              <a:t>Síť – určité množství vzájemně propojených úložných prostorů</a:t>
            </a:r>
          </a:p>
          <a:p>
            <a:r>
              <a:rPr lang="cs-CZ" dirty="0" err="1" smtClean="0"/>
              <a:t>Enterprise</a:t>
            </a:r>
            <a:r>
              <a:rPr lang="cs-CZ" dirty="0" smtClean="0"/>
              <a:t> řešení – vysoká pořizovací cena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záloh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cs-CZ" sz="3200" dirty="0" smtClean="0"/>
              <a:t>Plný </a:t>
            </a:r>
            <a:r>
              <a:rPr lang="cs-CZ" sz="3200" dirty="0" err="1" smtClean="0"/>
              <a:t>backup</a:t>
            </a:r>
            <a:r>
              <a:rPr lang="cs-CZ" sz="32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cs-CZ" sz="3200" dirty="0" smtClean="0"/>
              <a:t>Rozdílový (inkrementální)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Clustering</a:t>
            </a:r>
            <a:endParaRPr lang="cs-CZ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cs-CZ" dirty="0" err="1" smtClean="0">
                <a:solidFill>
                  <a:srgbClr val="C00000"/>
                </a:solidFill>
              </a:rPr>
              <a:t>Clustering</a:t>
            </a:r>
            <a:r>
              <a:rPr lang="cs-CZ" dirty="0" smtClean="0"/>
              <a:t> = skupina počítačů nebo SW prostředků, která se navenek chová jako jediný systém.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dirty="0" smtClean="0"/>
          </a:p>
          <a:p>
            <a:pPr eaLnBrk="1" hangingPunct="1">
              <a:lnSpc>
                <a:spcPct val="90000"/>
              </a:lnSpc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Životnost zařízení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rizik -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357554" y="1928802"/>
            <a:ext cx="2428892" cy="57150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Hrozby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28662" y="3000372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Fyzické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714744" y="2928934"/>
            <a:ext cx="2143140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Software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86512" y="2928934"/>
            <a:ext cx="2000264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Lidé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71472" y="4286256"/>
            <a:ext cx="128588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Přírodní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vlivy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143108" y="4286256"/>
            <a:ext cx="114300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Selhání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HW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1285852" y="5357826"/>
            <a:ext cx="150019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Výpadek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napájení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4" name="Přímá spojovací šipka 23"/>
          <p:cNvCxnSpPr/>
          <p:nvPr/>
        </p:nvCxnSpPr>
        <p:spPr>
          <a:xfrm rot="5400000">
            <a:off x="1312070" y="3592586"/>
            <a:ext cx="500066" cy="8929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6200000" flipH="1">
            <a:off x="2105299" y="3735462"/>
            <a:ext cx="500066" cy="6072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endCxn id="22" idx="0"/>
          </p:cNvCxnSpPr>
          <p:nvPr/>
        </p:nvCxnSpPr>
        <p:spPr>
          <a:xfrm rot="16200000" flipH="1">
            <a:off x="1232273" y="4554148"/>
            <a:ext cx="1571636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stCxn id="4" idx="2"/>
            <a:endCxn id="5" idx="0"/>
          </p:cNvCxnSpPr>
          <p:nvPr/>
        </p:nvCxnSpPr>
        <p:spPr>
          <a:xfrm rot="5400000">
            <a:off x="3089662" y="1518034"/>
            <a:ext cx="500066" cy="24646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>
            <a:stCxn id="4" idx="2"/>
            <a:endCxn id="6" idx="0"/>
          </p:cNvCxnSpPr>
          <p:nvPr/>
        </p:nvCxnSpPr>
        <p:spPr>
          <a:xfrm rot="16200000" flipH="1">
            <a:off x="4464843" y="2607463"/>
            <a:ext cx="428628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4" idx="2"/>
            <a:endCxn id="7" idx="0"/>
          </p:cNvCxnSpPr>
          <p:nvPr/>
        </p:nvCxnSpPr>
        <p:spPr>
          <a:xfrm rot="16200000" flipH="1">
            <a:off x="5715008" y="1357298"/>
            <a:ext cx="428628" cy="2714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bdélník 50"/>
          <p:cNvSpPr/>
          <p:nvPr/>
        </p:nvSpPr>
        <p:spPr>
          <a:xfrm>
            <a:off x="3500430" y="4357694"/>
            <a:ext cx="1143008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Vnější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4857752" y="4357694"/>
            <a:ext cx="1143008" cy="7858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Chyby SW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3" name="Obdélník 52"/>
          <p:cNvSpPr/>
          <p:nvPr/>
        </p:nvSpPr>
        <p:spPr>
          <a:xfrm>
            <a:off x="6215074" y="4357694"/>
            <a:ext cx="1143008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</a:t>
            </a:r>
            <a:r>
              <a:rPr lang="cs-CZ" b="1" dirty="0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třní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4" name="Obdélník 53"/>
          <p:cNvSpPr/>
          <p:nvPr/>
        </p:nvSpPr>
        <p:spPr>
          <a:xfrm>
            <a:off x="7500958" y="4357694"/>
            <a:ext cx="1071570" cy="7858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Vnější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56" name="Přímá spojovací šipka 55"/>
          <p:cNvCxnSpPr/>
          <p:nvPr/>
        </p:nvCxnSpPr>
        <p:spPr>
          <a:xfrm rot="5400000">
            <a:off x="6775654" y="3889642"/>
            <a:ext cx="648072" cy="3028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délník 58"/>
          <p:cNvSpPr/>
          <p:nvPr/>
        </p:nvSpPr>
        <p:spPr>
          <a:xfrm>
            <a:off x="5357818" y="5643578"/>
            <a:ext cx="142876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Úmyslné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6929454" y="5643578"/>
            <a:ext cx="1428760" cy="4286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Neúmyslné</a:t>
            </a: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62" name="Přímá spojovací šipka 61"/>
          <p:cNvCxnSpPr>
            <a:stCxn id="53" idx="2"/>
            <a:endCxn id="59" idx="0"/>
          </p:cNvCxnSpPr>
          <p:nvPr/>
        </p:nvCxnSpPr>
        <p:spPr>
          <a:xfrm rot="5400000">
            <a:off x="6179355" y="5036355"/>
            <a:ext cx="500066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>
            <a:stCxn id="53" idx="2"/>
            <a:endCxn id="60" idx="0"/>
          </p:cNvCxnSpPr>
          <p:nvPr/>
        </p:nvCxnSpPr>
        <p:spPr>
          <a:xfrm rot="16200000" flipH="1">
            <a:off x="6965173" y="4964917"/>
            <a:ext cx="500066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ovací šipka 65"/>
          <p:cNvCxnSpPr>
            <a:stCxn id="7" idx="2"/>
          </p:cNvCxnSpPr>
          <p:nvPr/>
        </p:nvCxnSpPr>
        <p:spPr>
          <a:xfrm rot="16200000" flipH="1">
            <a:off x="7224326" y="3777070"/>
            <a:ext cx="578344" cy="4537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>
            <a:stCxn id="6" idx="2"/>
            <a:endCxn id="51" idx="0"/>
          </p:cNvCxnSpPr>
          <p:nvPr/>
        </p:nvCxnSpPr>
        <p:spPr>
          <a:xfrm rot="5400000">
            <a:off x="4107653" y="3679033"/>
            <a:ext cx="642942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6" idx="2"/>
            <a:endCxn id="52" idx="0"/>
          </p:cNvCxnSpPr>
          <p:nvPr/>
        </p:nvCxnSpPr>
        <p:spPr>
          <a:xfrm rot="16200000" flipH="1">
            <a:off x="4786314" y="3714752"/>
            <a:ext cx="642942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Životnost datových médií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CD – 10 let</a:t>
            </a:r>
          </a:p>
          <a:p>
            <a:r>
              <a:rPr lang="cs-CZ" dirty="0" smtClean="0"/>
              <a:t>DVD – jen roky</a:t>
            </a:r>
          </a:p>
          <a:p>
            <a:r>
              <a:rPr lang="cs-CZ" dirty="0" smtClean="0"/>
              <a:t>USB – může dojít k výmazu elektrickým polem, statickou elektřinou nebo tepelným šokem…</a:t>
            </a:r>
          </a:p>
          <a:p>
            <a:r>
              <a:rPr lang="cs-CZ" dirty="0" smtClean="0"/>
              <a:t>Starší média – problém na čem je přečíst</a:t>
            </a:r>
          </a:p>
          <a:p>
            <a:r>
              <a:rPr lang="cs-CZ" dirty="0" smtClean="0"/>
              <a:t>Pásky – magnetické médium, časem mění své vlastnosti, nároky na skladování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Životnost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UPS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800" dirty="0" smtClean="0"/>
              <a:t>Pozor – UPS „stárne“, kapacita baterie postupně klesá, 3-4 roky</a:t>
            </a:r>
            <a:endParaRPr lang="cs-CZ" dirty="0" smtClean="0"/>
          </a:p>
          <a:p>
            <a:r>
              <a:rPr lang="cs-CZ" dirty="0" err="1" smtClean="0"/>
              <a:t>Hard</a:t>
            </a:r>
            <a:r>
              <a:rPr lang="cs-CZ" dirty="0" smtClean="0"/>
              <a:t> disk:</a:t>
            </a:r>
          </a:p>
          <a:p>
            <a:pPr lvl="2"/>
            <a:r>
              <a:rPr lang="cs-CZ" dirty="0" smtClean="0"/>
              <a:t>Poškození přepětím</a:t>
            </a:r>
          </a:p>
          <a:p>
            <a:pPr lvl="2"/>
            <a:r>
              <a:rPr lang="cs-CZ" dirty="0" smtClean="0"/>
              <a:t>Poškození úderem/nárazem</a:t>
            </a:r>
          </a:p>
          <a:p>
            <a:pPr lvl="2"/>
            <a:r>
              <a:rPr lang="cs-CZ" dirty="0" smtClean="0"/>
              <a:t>Obnova dat je velmi obtížná</a:t>
            </a:r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Další možnosti zvýšení bezpečnosti IS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 pro omezení přístupu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Autentizace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– ověření uživatele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Autorizace – přístup uživatele na určitou službu/funkci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Monitoring (=sledování aktivity uživatelů)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Firewall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Šifrování</a:t>
            </a:r>
          </a:p>
          <a:p>
            <a:pPr lvl="1" eaLnBrk="1" hangingPunct="1">
              <a:lnSpc>
                <a:spcPct val="90000"/>
              </a:lnSpc>
            </a:pPr>
            <a:endParaRPr lang="cs-CZ" sz="2400" dirty="0" smtClean="0"/>
          </a:p>
          <a:p>
            <a:pPr lvl="1" eaLnBrk="1" hangingPunct="1">
              <a:lnSpc>
                <a:spcPct val="90000"/>
              </a:lnSpc>
              <a:buNone/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Autentizace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C00000"/>
                </a:solidFill>
              </a:rPr>
              <a:t>Přístup přes uživatelská jména a hesla nebo PIN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Expirační doba hesel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Omezený počet pokusů přihlášení (heslo, PIN)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„</a:t>
            </a:r>
            <a:r>
              <a:rPr lang="cs-CZ" dirty="0" err="1" smtClean="0"/>
              <a:t>Strong</a:t>
            </a:r>
            <a:r>
              <a:rPr lang="cs-CZ" dirty="0" smtClean="0"/>
              <a:t>“ </a:t>
            </a:r>
            <a:r>
              <a:rPr lang="cs-CZ" dirty="0" err="1" smtClean="0"/>
              <a:t>password</a:t>
            </a:r>
            <a:r>
              <a:rPr lang="cs-CZ" dirty="0" smtClean="0"/>
              <a:t> – minimální počet znaků, povinné kombinace čísel a písmen, zákaz používání </a:t>
            </a:r>
            <a:r>
              <a:rPr lang="cs-CZ" dirty="0" err="1" smtClean="0"/>
              <a:t>smysuplných</a:t>
            </a:r>
            <a:r>
              <a:rPr lang="cs-CZ" dirty="0" smtClean="0"/>
              <a:t> slov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Zákaz „prázdného“ hesla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C00000"/>
                </a:solidFill>
              </a:rPr>
              <a:t>Ověření uživatele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Vlastnictví určitého předmětu – karta, čárový kód, </a:t>
            </a:r>
            <a:r>
              <a:rPr lang="cs-CZ" dirty="0" err="1" smtClean="0"/>
              <a:t>token</a:t>
            </a:r>
            <a:r>
              <a:rPr lang="cs-CZ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Ověření fyziologických charakteristik – biometrie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solidFill>
                  <a:srgbClr val="C00000"/>
                </a:solidFill>
              </a:rPr>
              <a:t>Využití časových intervalů </a:t>
            </a:r>
            <a:r>
              <a:rPr lang="cs-CZ" dirty="0" smtClean="0"/>
              <a:t>(automatické odhlášení při delší nečinnosti)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Biometrické ověření uživatele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cs-CZ" dirty="0" smtClean="0"/>
              <a:t>Otisky prstů</a:t>
            </a:r>
          </a:p>
          <a:p>
            <a:pPr lvl="2"/>
            <a:r>
              <a:rPr lang="cs-CZ" dirty="0" smtClean="0"/>
              <a:t>Snímek oční sítnice a duhovky</a:t>
            </a:r>
          </a:p>
          <a:p>
            <a:pPr lvl="2"/>
            <a:r>
              <a:rPr lang="cs-CZ" dirty="0" smtClean="0"/>
              <a:t>Rozpoznání obličeje, dlaně </a:t>
            </a:r>
          </a:p>
          <a:p>
            <a:pPr lvl="2"/>
            <a:r>
              <a:rPr lang="cs-CZ" dirty="0" smtClean="0"/>
              <a:t>Rozpoznání hlasu</a:t>
            </a:r>
          </a:p>
          <a:p>
            <a:pPr lvl="2"/>
            <a:r>
              <a:rPr lang="cs-CZ" dirty="0" smtClean="0"/>
              <a:t>Dynamika podpisu, psaní na klávesnici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Autentizace - biometrie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Problémy biometrických metod</a:t>
            </a:r>
          </a:p>
          <a:p>
            <a:pPr lvl="1">
              <a:defRPr/>
            </a:pPr>
            <a:r>
              <a:rPr lang="cs-CZ" sz="2400" dirty="0" smtClean="0"/>
              <a:t>Obtížnost měření biometrických informací</a:t>
            </a:r>
          </a:p>
          <a:p>
            <a:pPr lvl="1">
              <a:defRPr/>
            </a:pPr>
            <a:r>
              <a:rPr lang="cs-CZ" sz="2400" dirty="0" smtClean="0"/>
              <a:t>Ověření, že je uživatel živý (</a:t>
            </a:r>
            <a:r>
              <a:rPr lang="cs-CZ" sz="2400" dirty="0" err="1" smtClean="0"/>
              <a:t>liveness</a:t>
            </a:r>
            <a:r>
              <a:rPr lang="cs-CZ" sz="2400" dirty="0" smtClean="0"/>
              <a:t>-test)</a:t>
            </a:r>
          </a:p>
          <a:p>
            <a:pPr lvl="1">
              <a:defRPr/>
            </a:pPr>
            <a:r>
              <a:rPr lang="cs-CZ" sz="2400" dirty="0" smtClean="0"/>
              <a:t>Závislost měření na prostředí a fyzické kondici uživatele</a:t>
            </a:r>
          </a:p>
          <a:p>
            <a:pPr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Chyby  biometrických systém</a:t>
            </a:r>
            <a:r>
              <a:rPr lang="cs-CZ" sz="2400" dirty="0" smtClean="0"/>
              <a:t>ů</a:t>
            </a:r>
          </a:p>
          <a:p>
            <a:pPr lvl="1">
              <a:defRPr/>
            </a:pPr>
            <a:r>
              <a:rPr lang="cs-CZ" sz="2400" dirty="0" smtClean="0"/>
              <a:t>Oprávněnému uživateli je odmítnut </a:t>
            </a:r>
            <a:br>
              <a:rPr lang="cs-CZ" sz="2400" dirty="0" smtClean="0"/>
            </a:br>
            <a:r>
              <a:rPr lang="cs-CZ" sz="2400" dirty="0" smtClean="0"/>
              <a:t>přístup do systému (</a:t>
            </a:r>
            <a:r>
              <a:rPr lang="cs-CZ" sz="2400" b="1" dirty="0" err="1" smtClean="0"/>
              <a:t>False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Rejection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Error</a:t>
            </a:r>
            <a:r>
              <a:rPr lang="cs-CZ" sz="2400" dirty="0" smtClean="0"/>
              <a:t>)</a:t>
            </a:r>
          </a:p>
          <a:p>
            <a:pPr lvl="1">
              <a:defRPr/>
            </a:pPr>
            <a:r>
              <a:rPr lang="cs-CZ" sz="2400" dirty="0" smtClean="0"/>
              <a:t>Neoprávněný uživatel je biometrickým zařízením označen jako oprávněný (</a:t>
            </a:r>
            <a:r>
              <a:rPr lang="cs-CZ" sz="2400" b="1" dirty="0" err="1" smtClean="0"/>
              <a:t>False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Acceptance</a:t>
            </a:r>
            <a:r>
              <a:rPr lang="cs-CZ" sz="2400" b="1" dirty="0" smtClean="0"/>
              <a:t> </a:t>
            </a:r>
            <a:br>
              <a:rPr lang="cs-CZ" sz="2400" b="1" dirty="0" smtClean="0"/>
            </a:br>
            <a:r>
              <a:rPr lang="cs-CZ" sz="2400" b="1" dirty="0" err="1" smtClean="0"/>
              <a:t>Error</a:t>
            </a:r>
            <a:r>
              <a:rPr lang="cs-CZ" sz="2400" dirty="0" smtClean="0"/>
              <a:t>) </a:t>
            </a:r>
          </a:p>
          <a:p>
            <a:pPr>
              <a:buFontTx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Autentizace na webu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User-</a:t>
            </a:r>
            <a:r>
              <a:rPr lang="cs-CZ" b="1" dirty="0" err="1" smtClean="0">
                <a:solidFill>
                  <a:srgbClr val="0070C0"/>
                </a:solidFill>
              </a:rPr>
              <a:t>centric</a:t>
            </a:r>
            <a:r>
              <a:rPr lang="cs-CZ" dirty="0" smtClean="0"/>
              <a:t> - ověřuje se uživatel</a:t>
            </a:r>
          </a:p>
          <a:p>
            <a:pPr lvl="1"/>
            <a:r>
              <a:rPr lang="cs-CZ" dirty="0" err="1" smtClean="0">
                <a:solidFill>
                  <a:srgbClr val="C00000"/>
                </a:solidFill>
              </a:rPr>
              <a:t>OpenID</a:t>
            </a:r>
            <a:r>
              <a:rPr lang="cs-CZ" dirty="0" smtClean="0">
                <a:solidFill>
                  <a:srgbClr val="C00000"/>
                </a:solidFill>
              </a:rPr>
              <a:t>, </a:t>
            </a:r>
            <a:r>
              <a:rPr lang="cs-CZ" dirty="0" err="1" smtClean="0">
                <a:solidFill>
                  <a:srgbClr val="C00000"/>
                </a:solidFill>
              </a:rPr>
              <a:t>LiveID</a:t>
            </a:r>
            <a:r>
              <a:rPr lang="cs-CZ" dirty="0" smtClean="0">
                <a:solidFill>
                  <a:srgbClr val="C00000"/>
                </a:solidFill>
              </a:rPr>
              <a:t>, </a:t>
            </a:r>
            <a:r>
              <a:rPr lang="cs-CZ" dirty="0" err="1" smtClean="0">
                <a:solidFill>
                  <a:srgbClr val="C00000"/>
                </a:solidFill>
              </a:rPr>
              <a:t>OpenAuth</a:t>
            </a:r>
            <a:r>
              <a:rPr lang="cs-CZ" dirty="0" smtClean="0">
                <a:solidFill>
                  <a:srgbClr val="C00000"/>
                </a:solidFill>
              </a:rPr>
              <a:t>, </a:t>
            </a:r>
            <a:r>
              <a:rPr lang="cs-CZ" dirty="0" err="1" smtClean="0">
                <a:solidFill>
                  <a:srgbClr val="C00000"/>
                </a:solidFill>
              </a:rPr>
              <a:t>Facebook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err="1" smtClean="0">
                <a:solidFill>
                  <a:srgbClr val="C00000"/>
                </a:solidFill>
              </a:rPr>
              <a:t>Connect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b="1" dirty="0" err="1" smtClean="0">
                <a:solidFill>
                  <a:srgbClr val="0070C0"/>
                </a:solidFill>
              </a:rPr>
              <a:t>Institution</a:t>
            </a:r>
            <a:r>
              <a:rPr lang="cs-CZ" b="1" dirty="0" smtClean="0">
                <a:solidFill>
                  <a:srgbClr val="0070C0"/>
                </a:solidFill>
              </a:rPr>
              <a:t>-</a:t>
            </a:r>
            <a:r>
              <a:rPr lang="cs-CZ" b="1" dirty="0" err="1" smtClean="0">
                <a:solidFill>
                  <a:srgbClr val="0070C0"/>
                </a:solidFill>
              </a:rPr>
              <a:t>centric</a:t>
            </a:r>
            <a:r>
              <a:rPr lang="cs-CZ" dirty="0" smtClean="0"/>
              <a:t> - ověřuje se oprávnění k roli v rámci instituce</a:t>
            </a:r>
          </a:p>
          <a:p>
            <a:pPr lvl="1"/>
            <a:r>
              <a:rPr lang="cs-CZ" dirty="0" err="1" smtClean="0">
                <a:solidFill>
                  <a:srgbClr val="C00000"/>
                </a:solidFill>
              </a:rPr>
              <a:t>Shibboleth</a:t>
            </a:r>
            <a:endParaRPr lang="cs-CZ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Problémy autentizace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Příliš mnoho hesel do různých systémů</a:t>
            </a:r>
          </a:p>
          <a:p>
            <a:r>
              <a:rPr lang="cs-CZ" smtClean="0"/>
              <a:t>Nejednoznačnost identity (v jiném systému pod stejným uživatelským jménem vystupuje někdo jiný)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Firewall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 dirty="0" smtClean="0">
                <a:solidFill>
                  <a:srgbClr val="0070C0"/>
                </a:solidFill>
              </a:rPr>
              <a:t>Firewall - </a:t>
            </a:r>
            <a:r>
              <a:rPr lang="cs-CZ" sz="2800" dirty="0" smtClean="0"/>
              <a:t>„bezpečnostní brána“, je zjednodušeně řečeno zařízení či software oddělující provoz mezi dvěma sítěmi (např. naší domácí a internetem), přičemž propouští jedním nebo druhým směrem data podle určitých předem definovaných pravidel. </a:t>
            </a:r>
          </a:p>
          <a:p>
            <a:pPr>
              <a:buFontTx/>
              <a:buNone/>
            </a:pPr>
            <a:endParaRPr lang="cs-CZ" sz="2800" dirty="0" smtClean="0"/>
          </a:p>
          <a:p>
            <a:pPr>
              <a:buFontTx/>
              <a:buNone/>
            </a:pPr>
            <a:r>
              <a:rPr lang="cs-CZ" sz="2800" dirty="0" smtClean="0"/>
              <a:t>Brání tak zejména před neoprávněnými průniky do sítě a odesílání dat ze sítě bez vědomí a souhlasu uživatele.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Analýza rizik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 se stane, když informace nebudou chráněny?</a:t>
            </a:r>
          </a:p>
          <a:p>
            <a:r>
              <a:rPr lang="cs-CZ" smtClean="0"/>
              <a:t>Jak může být porušena bezpečnost informací?</a:t>
            </a:r>
          </a:p>
          <a:p>
            <a:r>
              <a:rPr lang="cs-CZ" smtClean="0"/>
              <a:t>S jakou pravděpodobností se to stane?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firewallu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Firewally můžeme rozdělit podle toho, na které síťové vrstvě pracují: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Síťová</a:t>
            </a:r>
            <a:r>
              <a:rPr lang="cs-CZ" dirty="0" smtClean="0"/>
              <a:t> vrstva – paketový filtr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Transportní</a:t>
            </a:r>
            <a:r>
              <a:rPr lang="cs-CZ" dirty="0" smtClean="0"/>
              <a:t> vrstva – analýza TCP nebo UDP konverzace, ověřování uživatelů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Aplikační</a:t>
            </a:r>
            <a:r>
              <a:rPr lang="cs-CZ" dirty="0" smtClean="0"/>
              <a:t> – </a:t>
            </a:r>
            <a:r>
              <a:rPr lang="cs-CZ" dirty="0" err="1" smtClean="0"/>
              <a:t>aplikační</a:t>
            </a:r>
            <a:r>
              <a:rPr lang="cs-CZ" dirty="0" smtClean="0"/>
              <a:t> brána, </a:t>
            </a:r>
            <a:r>
              <a:rPr lang="cs-CZ" dirty="0" err="1" smtClean="0"/>
              <a:t>proxy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Firewall: hardwarový, softwarový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nastavení přístupu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None/>
            </a:pPr>
            <a:r>
              <a:rPr lang="cs-CZ" sz="3600" dirty="0" err="1" smtClean="0">
                <a:solidFill>
                  <a:srgbClr val="0070C0"/>
                </a:solidFill>
              </a:rPr>
              <a:t>Black</a:t>
            </a:r>
            <a:r>
              <a:rPr lang="cs-CZ" sz="3600" dirty="0" smtClean="0">
                <a:solidFill>
                  <a:srgbClr val="0070C0"/>
                </a:solidFill>
              </a:rPr>
              <a:t> list</a:t>
            </a:r>
            <a:r>
              <a:rPr lang="cs-CZ" sz="3600" dirty="0" smtClean="0"/>
              <a:t> - výčet, co je zakázáno, vše ostatní povoleno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cs-CZ" sz="3600" dirty="0" err="1" smtClean="0">
                <a:solidFill>
                  <a:srgbClr val="0070C0"/>
                </a:solidFill>
              </a:rPr>
              <a:t>White</a:t>
            </a:r>
            <a:r>
              <a:rPr lang="cs-CZ" sz="3600" dirty="0" smtClean="0">
                <a:solidFill>
                  <a:srgbClr val="0070C0"/>
                </a:solidFill>
              </a:rPr>
              <a:t> list </a:t>
            </a:r>
            <a:r>
              <a:rPr lang="cs-CZ" sz="3600" dirty="0" smtClean="0"/>
              <a:t>- výčet, co je povoleno, vše ostatní zakázáno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lze zakázat/povolit?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Použití některých protokolů</a:t>
            </a:r>
          </a:p>
          <a:p>
            <a:r>
              <a:rPr lang="cs-CZ" dirty="0" smtClean="0"/>
              <a:t>Přístup na porty</a:t>
            </a:r>
          </a:p>
          <a:p>
            <a:r>
              <a:rPr lang="cs-CZ" dirty="0" smtClean="0"/>
              <a:t>Počítače</a:t>
            </a:r>
          </a:p>
          <a:p>
            <a:r>
              <a:rPr lang="cs-CZ" dirty="0" smtClean="0"/>
              <a:t>Sítě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 databází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zabezpečení dat v databázi proti zneužití </a:t>
            </a:r>
          </a:p>
          <a:p>
            <a:r>
              <a:rPr lang="cs-CZ" smtClean="0"/>
              <a:t>zabezpečování přihlašovacích informací </a:t>
            </a:r>
          </a:p>
          <a:p>
            <a:r>
              <a:rPr lang="cs-CZ" smtClean="0"/>
              <a:t>zabezpečení komunikace mezi aplikací a databází</a:t>
            </a:r>
          </a:p>
          <a:p>
            <a:r>
              <a:rPr lang="cs-CZ" smtClean="0"/>
              <a:t>zabezpečení dotazů proti SQL-injection 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r>
              <a:rPr lang="cs-CZ" sz="2400" smtClean="0"/>
              <a:t>SQL injection je technika, která útočníkovi umožní přidat do příkazu SQL pro databázi kód, který tam původně nebyl.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 databází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Bezpečnost informační (utajení)</a:t>
            </a:r>
          </a:p>
          <a:p>
            <a:r>
              <a:rPr lang="cs-CZ" smtClean="0"/>
              <a:t>Zachování integrity (technická stránka)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dirty="0" smtClean="0"/>
              <a:t>Informační systémy </a:t>
            </a:r>
            <a:r>
              <a:rPr lang="cs-CZ" dirty="0" smtClean="0"/>
              <a:t>– klasifikace z pohledu bezpečnosti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Standardně zabezpečený IS</a:t>
            </a:r>
          </a:p>
          <a:p>
            <a:pPr eaLnBrk="1" hangingPunct="1">
              <a:defRPr/>
            </a:pP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Fault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tolerant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systém</a:t>
            </a:r>
            <a:r>
              <a:rPr lang="cs-CZ" dirty="0" smtClean="0"/>
              <a:t> – </a:t>
            </a:r>
            <a:r>
              <a:rPr lang="cs-CZ" dirty="0" err="1" smtClean="0"/>
              <a:t>systém</a:t>
            </a:r>
            <a:r>
              <a:rPr lang="cs-CZ" dirty="0" smtClean="0"/>
              <a:t> odolný vůči výpadkům – výpadek nezpůsobí dlouhodobé přerušení funkce systému</a:t>
            </a:r>
          </a:p>
          <a:p>
            <a:pPr eaLnBrk="1" hangingPunct="1">
              <a:defRPr/>
            </a:pP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Disaster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tolerant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systém </a:t>
            </a:r>
            <a:r>
              <a:rPr lang="cs-CZ" dirty="0" smtClean="0"/>
              <a:t>- </a:t>
            </a:r>
            <a:r>
              <a:rPr lang="cs-CZ" dirty="0" err="1" smtClean="0"/>
              <a:t>systém</a:t>
            </a:r>
            <a:r>
              <a:rPr lang="cs-CZ" dirty="0" smtClean="0"/>
              <a:t> odolný vůči katastrofám; záložní systém musí být umístěn fyzicky v jiné lokalitě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Fault</a:t>
            </a:r>
            <a:r>
              <a:rPr lang="cs-CZ" dirty="0" smtClean="0"/>
              <a:t> </a:t>
            </a:r>
            <a:r>
              <a:rPr lang="cs-CZ" dirty="0" err="1" smtClean="0"/>
              <a:t>Tolerant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Vývojový diagram: postup 3"/>
          <p:cNvSpPr/>
          <p:nvPr/>
        </p:nvSpPr>
        <p:spPr>
          <a:xfrm>
            <a:off x="1187624" y="3501008"/>
            <a:ext cx="2664296" cy="12241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002060"/>
                </a:solidFill>
              </a:rPr>
              <a:t>PRODUCTION</a:t>
            </a:r>
          </a:p>
          <a:p>
            <a:pPr algn="ctr"/>
            <a:r>
              <a:rPr lang="cs-CZ" sz="2400" b="1" dirty="0" smtClean="0">
                <a:solidFill>
                  <a:srgbClr val="002060"/>
                </a:solidFill>
              </a:rPr>
              <a:t>SERVER</a:t>
            </a:r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5" name="Zástupný symbol pro obsah 5"/>
          <p:cNvSpPr txBox="1">
            <a:spLocks/>
          </p:cNvSpPr>
          <p:nvPr/>
        </p:nvSpPr>
        <p:spPr bwMode="auto">
          <a:xfrm>
            <a:off x="4932040" y="3501008"/>
            <a:ext cx="2674640" cy="1224434"/>
          </a:xfrm>
          <a:prstGeom prst="flowChartProcess">
            <a:avLst/>
          </a:prstGeom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BACKUP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SERVER</a:t>
            </a:r>
            <a:endParaRPr kumimoji="0" lang="cs-CZ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3995936" y="4077072"/>
            <a:ext cx="79208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Bezpečnost informačních systémů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Informační bezpečnost</a:t>
            </a:r>
          </a:p>
          <a:p>
            <a:pPr marL="990600" lvl="1" indent="-533400" eaLnBrk="1" hangingPunct="1">
              <a:buFontTx/>
              <a:buNone/>
            </a:pPr>
            <a:r>
              <a:rPr lang="cs-CZ" dirty="0" smtClean="0"/>
              <a:t>- ochrana informací během jejich vzniku, zpracování, přenosu…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dirty="0" smtClean="0">
                <a:solidFill>
                  <a:srgbClr val="0070C0"/>
                </a:solidFill>
              </a:rPr>
              <a:t>Důvěrnost </a:t>
            </a:r>
          </a:p>
          <a:p>
            <a:pPr marL="609600" indent="-609600" eaLnBrk="1" hangingPunct="1">
              <a:buFontTx/>
              <a:buNone/>
            </a:pPr>
            <a:r>
              <a:rPr lang="cs-CZ" dirty="0" smtClean="0"/>
              <a:t>	</a:t>
            </a:r>
            <a:r>
              <a:rPr lang="cs-CZ" sz="2800" dirty="0" smtClean="0"/>
              <a:t>- utajení před neoprávněným přístupem</a:t>
            </a:r>
            <a:endParaRPr lang="cs-CZ" dirty="0" smtClean="0"/>
          </a:p>
          <a:p>
            <a:pPr marL="609600" indent="-609600" eaLnBrk="1" hangingPunct="1"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3. 	Integrita</a:t>
            </a:r>
          </a:p>
          <a:p>
            <a:pPr marL="990600" lvl="1" indent="-533400" eaLnBrk="1" hangingPunct="1">
              <a:buFontTx/>
              <a:buNone/>
            </a:pPr>
            <a:r>
              <a:rPr lang="cs-CZ" dirty="0" smtClean="0"/>
              <a:t>- celistvost (konzistence) dat</a:t>
            </a:r>
          </a:p>
          <a:p>
            <a:pPr marL="609600" indent="-609600" eaLnBrk="1" hangingPunct="1">
              <a:buFontTx/>
              <a:buNone/>
            </a:pPr>
            <a:endParaRPr lang="cs-CZ" dirty="0" smtClean="0"/>
          </a:p>
          <a:p>
            <a:pPr marL="609600" indent="-609600"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Řešení bezpečnosti informačních systémů je </a:t>
            </a:r>
            <a:r>
              <a:rPr lang="cs-CZ" dirty="0" smtClean="0">
                <a:solidFill>
                  <a:srgbClr val="FF0000"/>
                </a:solidFill>
              </a:rPr>
              <a:t>PROCES</a:t>
            </a:r>
            <a:r>
              <a:rPr lang="cs-CZ" dirty="0" smtClean="0"/>
              <a:t> – nutná kontinuální údržba!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800" dirty="0" smtClean="0"/>
              <a:t>Bezpečnost je kompromis mezi úrovní zabezpečení a náklady.</a:t>
            </a:r>
            <a:endParaRPr lang="cs-CZ" sz="28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Bezpečnostní politika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cs-CZ" dirty="0" smtClean="0"/>
              <a:t>Bezpečnostní politika je soubor pravidel (dokument), který stanoví: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Popis IS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Bezpečnostní studie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Stanovení cílů bezpečnostní politiky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Definice citlivosti informací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Definice možných hrozeb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Zásady personální politiky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Politika zálohování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Plán obnovy pro havárii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Metodika řešení krizových stavů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třeba chránit?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accent2"/>
                </a:solidFill>
              </a:rPr>
              <a:t>Technické prostředky</a:t>
            </a:r>
            <a:r>
              <a:rPr lang="cs-CZ" dirty="0" smtClean="0"/>
              <a:t> – technické závady, zcizení, …</a:t>
            </a:r>
          </a:p>
          <a:p>
            <a:pPr eaLnBrk="1" hangingPunct="1"/>
            <a:r>
              <a:rPr lang="cs-CZ" dirty="0" smtClean="0">
                <a:solidFill>
                  <a:schemeClr val="accent2"/>
                </a:solidFill>
              </a:rPr>
              <a:t>Komunikační cesty</a:t>
            </a:r>
            <a:r>
              <a:rPr lang="cs-CZ" dirty="0" smtClean="0"/>
              <a:t> – zabránění monitorování přenášených dat …</a:t>
            </a:r>
          </a:p>
          <a:p>
            <a:pPr eaLnBrk="1" hangingPunct="1"/>
            <a:r>
              <a:rPr lang="cs-CZ" dirty="0" smtClean="0">
                <a:solidFill>
                  <a:schemeClr val="accent2"/>
                </a:solidFill>
              </a:rPr>
              <a:t>Programové vybavení</a:t>
            </a:r>
            <a:r>
              <a:rPr lang="cs-CZ" dirty="0" smtClean="0"/>
              <a:t> (před změnou funkcionality)</a:t>
            </a:r>
          </a:p>
          <a:p>
            <a:pPr eaLnBrk="1" hangingPunct="1"/>
            <a:r>
              <a:rPr lang="cs-CZ" dirty="0" smtClean="0">
                <a:solidFill>
                  <a:schemeClr val="accent2"/>
                </a:solidFill>
              </a:rPr>
              <a:t>Data</a:t>
            </a:r>
            <a:r>
              <a:rPr lang="cs-CZ" dirty="0" smtClean="0"/>
              <a:t> – poškození, zcizení, …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Bezpečnostní politika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BP má za úkol zajistit bezpečnost IS s přihlédnutím k nákladové efektivitě a musí odpovídat na tyto otázky:</a:t>
            </a:r>
          </a:p>
          <a:p>
            <a:r>
              <a:rPr lang="cs-CZ" smtClean="0"/>
              <a:t>Kdo nese zodpovědnost?</a:t>
            </a:r>
          </a:p>
          <a:p>
            <a:r>
              <a:rPr lang="cs-CZ" smtClean="0"/>
              <a:t>Kdy to bude efektivní?</a:t>
            </a:r>
          </a:p>
          <a:p>
            <a:r>
              <a:rPr lang="cs-CZ" smtClean="0"/>
              <a:t>Jak to bude vynuceno?</a:t>
            </a:r>
          </a:p>
          <a:p>
            <a:r>
              <a:rPr lang="cs-CZ" smtClean="0"/>
              <a:t>Kdy a jak to bude uvedeno do praxe?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Nejsou věci „bezpečné“ a „nebezpečné“, jsou jen různé míry rizika. Různí lidé akceptují v různých situacích různou míru rizika.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Definování aktiv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/>
              <a:t>Aktivem</a:t>
            </a:r>
            <a:r>
              <a:rPr lang="pl-PL" dirty="0"/>
              <a:t> je cokoliv, co má pro organizaci </a:t>
            </a:r>
            <a:r>
              <a:rPr lang="pl-PL" b="1" dirty="0" smtClean="0"/>
              <a:t>hodnotu</a:t>
            </a:r>
            <a:r>
              <a:rPr lang="pl-PL" dirty="0" smtClean="0"/>
              <a:t>:</a:t>
            </a:r>
          </a:p>
          <a:p>
            <a:r>
              <a:rPr lang="cs-CZ" dirty="0"/>
              <a:t>fyzická aktiva (např. počítačový hardware, komunikační prostředky, budovy </a:t>
            </a:r>
          </a:p>
          <a:p>
            <a:r>
              <a:rPr lang="cs-CZ" dirty="0"/>
              <a:t>informace (dokumenty, databáze,...) </a:t>
            </a:r>
          </a:p>
          <a:p>
            <a:r>
              <a:rPr lang="cs-CZ" dirty="0"/>
              <a:t>software </a:t>
            </a:r>
          </a:p>
          <a:p>
            <a:r>
              <a:rPr lang="cs-CZ" dirty="0"/>
              <a:t>schopnost vytvářet určité produkty nebo poskytovat služby – </a:t>
            </a:r>
            <a:r>
              <a:rPr lang="cs-CZ" dirty="0" err="1"/>
              <a:t>know</a:t>
            </a:r>
            <a:r>
              <a:rPr lang="cs-CZ" dirty="0"/>
              <a:t>-</a:t>
            </a:r>
            <a:r>
              <a:rPr lang="cs-CZ" dirty="0" err="1"/>
              <a:t>how</a:t>
            </a:r>
            <a:r>
              <a:rPr lang="cs-CZ" dirty="0"/>
              <a:t> </a:t>
            </a:r>
          </a:p>
          <a:p>
            <a:r>
              <a:rPr lang="cs-CZ" dirty="0"/>
              <a:t>pracovní sílu, školení pracovníků, znalosti zaměstnanců, zapracování apod. </a:t>
            </a:r>
          </a:p>
          <a:p>
            <a:r>
              <a:rPr lang="cs-CZ" dirty="0"/>
              <a:t>nehmotné hodnoty (např. abstraktní hodnota firmy, image, dobré vztahy atd..)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Odhad hrozeb</a:t>
            </a:r>
          </a:p>
          <a:p>
            <a:r>
              <a:rPr lang="cs-CZ" dirty="0" smtClean="0"/>
              <a:t>Škoda způsobená incidentem </a:t>
            </a:r>
          </a:p>
          <a:p>
            <a:pPr lvl="1"/>
            <a:r>
              <a:rPr lang="cs-CZ" dirty="0" smtClean="0"/>
              <a:t>dočasná, trvalá</a:t>
            </a:r>
          </a:p>
          <a:p>
            <a:r>
              <a:rPr lang="cs-CZ" dirty="0" smtClean="0"/>
              <a:t>Analýza zranitelnosti</a:t>
            </a:r>
          </a:p>
          <a:p>
            <a:r>
              <a:rPr lang="cs-CZ" dirty="0" smtClean="0"/>
              <a:t>Odhad dopadů incidentu:</a:t>
            </a:r>
          </a:p>
          <a:p>
            <a:pPr lvl="1"/>
            <a:r>
              <a:rPr lang="cs-CZ" dirty="0" smtClean="0"/>
              <a:t>Stanovením finančních nákladů</a:t>
            </a:r>
          </a:p>
          <a:p>
            <a:pPr lvl="1"/>
            <a:r>
              <a:rPr lang="cs-CZ" dirty="0" smtClean="0"/>
              <a:t>Stupnice 1-10</a:t>
            </a:r>
          </a:p>
          <a:p>
            <a:pPr lvl="1"/>
            <a:r>
              <a:rPr lang="cs-CZ" dirty="0" smtClean="0"/>
              <a:t>Ohodnocení – nízký, střední, vysoký</a:t>
            </a:r>
          </a:p>
          <a:p>
            <a:pPr marL="571500" indent="-514350"/>
            <a:r>
              <a:rPr lang="cs-CZ" dirty="0" smtClean="0"/>
              <a:t>Analýza rizik: riziko </a:t>
            </a:r>
            <a:r>
              <a:rPr lang="cs-CZ" dirty="0"/>
              <a:t>je potenciální možnost, že daná hrozba využije </a:t>
            </a:r>
            <a:r>
              <a:rPr lang="cs-CZ" dirty="0" smtClean="0"/>
              <a:t>zranitelnosti</a:t>
            </a:r>
            <a:endParaRPr lang="cs-CZ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Přijetí zbytkových rizik</a:t>
            </a:r>
          </a:p>
          <a:p>
            <a:r>
              <a:rPr lang="cs-CZ" dirty="0" smtClean="0"/>
              <a:t>Stanovení omezení</a:t>
            </a:r>
          </a:p>
          <a:p>
            <a:pPr lvl="1"/>
            <a:r>
              <a:rPr lang="cs-CZ" dirty="0"/>
              <a:t>organizační </a:t>
            </a:r>
          </a:p>
          <a:p>
            <a:pPr lvl="1"/>
            <a:r>
              <a:rPr lang="cs-CZ" dirty="0"/>
              <a:t>finanční </a:t>
            </a:r>
          </a:p>
          <a:p>
            <a:pPr lvl="1"/>
            <a:r>
              <a:rPr lang="cs-CZ" dirty="0"/>
              <a:t>personální </a:t>
            </a:r>
          </a:p>
          <a:p>
            <a:pPr lvl="1"/>
            <a:r>
              <a:rPr lang="cs-CZ" dirty="0"/>
              <a:t>právní </a:t>
            </a:r>
          </a:p>
          <a:p>
            <a:pPr lvl="1"/>
            <a:r>
              <a:rPr lang="cs-CZ" dirty="0"/>
              <a:t>technická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obnovy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co dělat, když selže nějaký systém</a:t>
            </a:r>
            <a:endParaRPr lang="cs-CZ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Havarijní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Postup a reakce v případě havárie, poruchy nebo nefunkčnosti IS</a:t>
            </a:r>
          </a:p>
          <a:p>
            <a:r>
              <a:rPr lang="cs-CZ" dirty="0" smtClean="0"/>
              <a:t>Součást Bezpečnostní politiky</a:t>
            </a:r>
          </a:p>
          <a:p>
            <a:r>
              <a:rPr lang="cs-CZ" dirty="0" smtClean="0"/>
              <a:t>Uživatel IS by měl vědět </a:t>
            </a:r>
            <a:r>
              <a:rPr lang="cs-CZ" dirty="0" smtClean="0">
                <a:solidFill>
                  <a:srgbClr val="0070C0"/>
                </a:solidFill>
              </a:rPr>
              <a:t>KOHO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70C0"/>
                </a:solidFill>
              </a:rPr>
              <a:t>JAK</a:t>
            </a:r>
            <a:r>
              <a:rPr lang="cs-CZ" dirty="0" smtClean="0"/>
              <a:t> informovat v případě poruchy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BCM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Business </a:t>
            </a:r>
            <a:r>
              <a:rPr lang="cs-CZ" b="1" dirty="0" err="1" smtClean="0"/>
              <a:t>Continuity</a:t>
            </a:r>
            <a:r>
              <a:rPr lang="cs-CZ" b="1" dirty="0" smtClean="0"/>
              <a:t> Management </a:t>
            </a:r>
            <a:endParaRPr lang="cs-CZ" dirty="0" smtClean="0"/>
          </a:p>
          <a:p>
            <a:r>
              <a:rPr lang="cs-CZ" dirty="0" smtClean="0"/>
              <a:t>BCM je manažerská disciplína, která se zaměřuje na identifikaci potencionálních dopadů, jež organizaci hrozí po havárii. Vytváří rámec pro zajištění určité míry odolnosti a schopnosti reagovat na neočekávané události.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/>
              <a:t>Analýza rizik – druhy hrozeb</a:t>
            </a:r>
          </a:p>
          <a:p>
            <a:pPr lvl="1"/>
            <a:r>
              <a:rPr lang="cs-CZ" dirty="0" smtClean="0"/>
              <a:t>Fyzické, programové, lidé</a:t>
            </a:r>
          </a:p>
          <a:p>
            <a:r>
              <a:rPr lang="cs-CZ" dirty="0" smtClean="0"/>
              <a:t>Rozbor jednotlivých hrozeb</a:t>
            </a:r>
          </a:p>
          <a:p>
            <a:r>
              <a:rPr lang="cs-CZ" dirty="0" smtClean="0"/>
              <a:t>Zálohování</a:t>
            </a:r>
          </a:p>
          <a:p>
            <a:r>
              <a:rPr lang="cs-CZ" dirty="0" err="1" smtClean="0"/>
              <a:t>Fault</a:t>
            </a:r>
            <a:r>
              <a:rPr lang="cs-CZ" dirty="0" smtClean="0"/>
              <a:t> a </a:t>
            </a:r>
            <a:r>
              <a:rPr lang="cs-CZ" dirty="0" err="1"/>
              <a:t>D</a:t>
            </a:r>
            <a:r>
              <a:rPr lang="cs-CZ" dirty="0" err="1" smtClean="0"/>
              <a:t>isaster</a:t>
            </a:r>
            <a:r>
              <a:rPr lang="cs-CZ" dirty="0" smtClean="0"/>
              <a:t> </a:t>
            </a:r>
            <a:r>
              <a:rPr lang="cs-CZ" dirty="0" err="1"/>
              <a:t>T</a:t>
            </a:r>
            <a:r>
              <a:rPr lang="cs-CZ" dirty="0" err="1" smtClean="0"/>
              <a:t>olerant</a:t>
            </a:r>
            <a:r>
              <a:rPr lang="cs-CZ" dirty="0" smtClean="0"/>
              <a:t> systémy</a:t>
            </a:r>
          </a:p>
          <a:p>
            <a:r>
              <a:rPr lang="cs-CZ" dirty="0" smtClean="0"/>
              <a:t>Životnost zařízení a médií</a:t>
            </a:r>
          </a:p>
          <a:p>
            <a:r>
              <a:rPr lang="cs-CZ" dirty="0" smtClean="0"/>
              <a:t>Autentizace, autorizace</a:t>
            </a:r>
          </a:p>
          <a:p>
            <a:r>
              <a:rPr lang="cs-CZ" dirty="0" smtClean="0"/>
              <a:t>Firewally a bezpečnost na webu</a:t>
            </a:r>
          </a:p>
          <a:p>
            <a:r>
              <a:rPr lang="cs-CZ" dirty="0" smtClean="0"/>
              <a:t>Bezpečnostní politika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pozornost…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cílem?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důvěrnosti dat</a:t>
            </a:r>
          </a:p>
          <a:p>
            <a:r>
              <a:rPr lang="cs-CZ" dirty="0" smtClean="0"/>
              <a:t>Zajištění integrity dat</a:t>
            </a:r>
          </a:p>
          <a:p>
            <a:r>
              <a:rPr lang="cs-CZ" dirty="0" smtClean="0"/>
              <a:t>Zajištění dostupnosti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Programové ohrožení</a:t>
            </a:r>
            <a:endParaRPr lang="cs-CZ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279ada1c5416bf995b5b14ae11c74a99e5cbb"/>
</p:tagLst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2527</TotalTime>
  <Words>2364</Words>
  <Application>Microsoft Office PowerPoint</Application>
  <PresentationFormat>Předvádění na obrazovce (4:3)</PresentationFormat>
  <Paragraphs>441</Paragraphs>
  <Slides>79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79</vt:i4>
      </vt:variant>
    </vt:vector>
  </HeadingPairs>
  <TitlesOfParts>
    <vt:vector size="80" baseType="lpstr">
      <vt:lpstr>Výchozí návrh</vt:lpstr>
      <vt:lpstr>Základy informatiky bezpečnost IT</vt:lpstr>
      <vt:lpstr>Aplikace VT v hospodářské praxi Bezpečnost IT, analýza rizik</vt:lpstr>
      <vt:lpstr>Obsah</vt:lpstr>
      <vt:lpstr>Oblasti řešení bezpečnosti</vt:lpstr>
      <vt:lpstr>Analýza rizik - přehled</vt:lpstr>
      <vt:lpstr>Analýza rizik</vt:lpstr>
      <vt:lpstr>Co je třeba chránit?</vt:lpstr>
      <vt:lpstr>Co je cílem?</vt:lpstr>
      <vt:lpstr>Snímek 9</vt:lpstr>
      <vt:lpstr>Programové ohrožení</vt:lpstr>
      <vt:lpstr>Viry</vt:lpstr>
      <vt:lpstr>Rozdělení virů</vt:lpstr>
      <vt:lpstr>Počet virů</vt:lpstr>
      <vt:lpstr>Červi (worms)</vt:lpstr>
      <vt:lpstr>Červi</vt:lpstr>
      <vt:lpstr>Trojský kůň</vt:lpstr>
      <vt:lpstr>Trojský kůň</vt:lpstr>
      <vt:lpstr>Další škodlivé programy</vt:lpstr>
      <vt:lpstr>Phishing</vt:lpstr>
      <vt:lpstr>Příklad fishingu</vt:lpstr>
      <vt:lpstr>Příklad phishingu</vt:lpstr>
      <vt:lpstr>Phishing – typické ukázky</vt:lpstr>
      <vt:lpstr>Obranné mechanismy proti škodlivému SW</vt:lpstr>
      <vt:lpstr>Jak funguje antivirus?</vt:lpstr>
      <vt:lpstr>Integrita programových prostředků</vt:lpstr>
      <vt:lpstr>Snímek 26</vt:lpstr>
      <vt:lpstr>Cíle útočníků</vt:lpstr>
      <vt:lpstr>Typy útočníků</vt:lpstr>
      <vt:lpstr>Kyberterorismus</vt:lpstr>
      <vt:lpstr>Útoky</vt:lpstr>
      <vt:lpstr>Chyby, které využívají útočníci</vt:lpstr>
      <vt:lpstr>Snímek 32</vt:lpstr>
      <vt:lpstr>Obrana proti fyzickému ohrožení</vt:lpstr>
      <vt:lpstr>Příklad rizika</vt:lpstr>
      <vt:lpstr>UPS</vt:lpstr>
      <vt:lpstr>Selhání HW</vt:lpstr>
      <vt:lpstr>RAID</vt:lpstr>
      <vt:lpstr>RAID</vt:lpstr>
      <vt:lpstr>Zálohování</vt:lpstr>
      <vt:lpstr>Zálohování – optická média</vt:lpstr>
      <vt:lpstr>Streamer – záloha na pásku</vt:lpstr>
      <vt:lpstr>Zálohování na pásku</vt:lpstr>
      <vt:lpstr>Doporučení pro skladování médií (HP)</vt:lpstr>
      <vt:lpstr>Zálohy na disk</vt:lpstr>
      <vt:lpstr>NAS</vt:lpstr>
      <vt:lpstr>SAN</vt:lpstr>
      <vt:lpstr>Typy záloh</vt:lpstr>
      <vt:lpstr>Clustering</vt:lpstr>
      <vt:lpstr>Snímek 49</vt:lpstr>
      <vt:lpstr>Životnost datových médií</vt:lpstr>
      <vt:lpstr>Životnost zařízení</vt:lpstr>
      <vt:lpstr>Snímek 52</vt:lpstr>
      <vt:lpstr>Opatření pro omezení přístupu</vt:lpstr>
      <vt:lpstr>Autentizace</vt:lpstr>
      <vt:lpstr>Biometrické ověření uživatele</vt:lpstr>
      <vt:lpstr>Autentizace - biometrie</vt:lpstr>
      <vt:lpstr>Autentizace na webu</vt:lpstr>
      <vt:lpstr>Problémy autentizace</vt:lpstr>
      <vt:lpstr>Firewall</vt:lpstr>
      <vt:lpstr>Druhy firewallu</vt:lpstr>
      <vt:lpstr>Druhy nastavení přístupu</vt:lpstr>
      <vt:lpstr>Co lze zakázat/povolit?</vt:lpstr>
      <vt:lpstr>Bezpečnost databází</vt:lpstr>
      <vt:lpstr>Bezpečnost databází</vt:lpstr>
      <vt:lpstr>Informační systémy – klasifikace z pohledu bezpečnosti</vt:lpstr>
      <vt:lpstr>Fault Tolerant System</vt:lpstr>
      <vt:lpstr>Bezpečnost informačních systémů</vt:lpstr>
      <vt:lpstr>!!!</vt:lpstr>
      <vt:lpstr>Bezpečnostní politika</vt:lpstr>
      <vt:lpstr>Bezpečnostní politika</vt:lpstr>
      <vt:lpstr>Snímek 71</vt:lpstr>
      <vt:lpstr>Definování aktiv</vt:lpstr>
      <vt:lpstr>Bezpečnostní studie</vt:lpstr>
      <vt:lpstr>Bezpečnostní studie</vt:lpstr>
      <vt:lpstr>Plán obnovy činnosti</vt:lpstr>
      <vt:lpstr>Havarijní plán</vt:lpstr>
      <vt:lpstr>BCM</vt:lpstr>
      <vt:lpstr>Shrnutí</vt:lpstr>
      <vt:lpstr>Snímek 79</vt:lpstr>
    </vt:vector>
  </TitlesOfParts>
  <Company>Kovo, Informační systémy a. 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</dc:title>
  <dc:creator>Danel</dc:creator>
  <cp:lastModifiedBy>Roman Danel</cp:lastModifiedBy>
  <cp:revision>96</cp:revision>
  <dcterms:created xsi:type="dcterms:W3CDTF">2009-04-08T20:43:44Z</dcterms:created>
  <dcterms:modified xsi:type="dcterms:W3CDTF">2014-12-06T21:17:04Z</dcterms:modified>
</cp:coreProperties>
</file>